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4"/>
  </p:notesMasterIdLst>
  <p:sldIdLst>
    <p:sldId id="689" r:id="rId5"/>
    <p:sldId id="665" r:id="rId6"/>
    <p:sldId id="679" r:id="rId7"/>
    <p:sldId id="681" r:id="rId8"/>
    <p:sldId id="696" r:id="rId9"/>
    <p:sldId id="695" r:id="rId10"/>
    <p:sldId id="702" r:id="rId11"/>
    <p:sldId id="697" r:id="rId12"/>
    <p:sldId id="698" r:id="rId13"/>
    <p:sldId id="708" r:id="rId14"/>
    <p:sldId id="700" r:id="rId15"/>
    <p:sldId id="713" r:id="rId16"/>
    <p:sldId id="690" r:id="rId17"/>
    <p:sldId id="659" r:id="rId18"/>
    <p:sldId id="715" r:id="rId19"/>
    <p:sldId id="709" r:id="rId20"/>
    <p:sldId id="680" r:id="rId21"/>
    <p:sldId id="701" r:id="rId22"/>
    <p:sldId id="693" r:id="rId23"/>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604514-A762-ECC4-FDE1-B9A952C96A10}" name="Fiona Hardie" initials="FH" userId="S::fiona.hardie@wildheartsgroup.com::48ec04f9-1b91-4b49-86fb-c094ab0c9213" providerId="AD"/>
  <p188:author id="{C9B02719-4020-1BBA-2F82-24011372B1A6}" name="Heather McCann" initials="HM" userId="S::heather.mccann@wildheartsgroup.com::0592c481-7c7d-40d5-9ac3-0cdd966edee8" providerId="AD"/>
  <p188:author id="{98588C4E-4A36-769B-DDCC-05ADA7CE6609}" name="Heather McCann" initials="HM" userId="S::Heather.McCann@wildheartsgroup.com::0592c481-7c7d-40d5-9ac3-0cdd966edee8" providerId="AD"/>
  <p188:author id="{A9FB5E87-D271-B271-2E4A-B2E79AABA1FA}" name="Ellie Jackson" initials="EJ" userId="S::ellie.jackson@wildheartsgroup.com::7019281c-72e0-414e-8a3e-8d57fe047617" providerId="AD"/>
  <p188:author id="{64DDCDE6-75E2-03E9-0FA5-DB9C4EC03016}" name="Morven Cameron" initials="MC" userId="S::morven.cameron@wildheartsgroup.com::9023f9bd-7be6-453f-8546-e4bbe1a0a9f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20BD"/>
    <a:srgbClr val="DB1565"/>
    <a:srgbClr val="5EC2C0"/>
    <a:srgbClr val="4D5A61"/>
    <a:srgbClr val="CE3033"/>
    <a:srgbClr val="D63439"/>
    <a:srgbClr val="FFD9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801043-1393-27BE-354A-91BC512108A1}" v="3" dt="2023-02-02T13:04:11.306"/>
    <p1510:client id="{33CC2EFC-2339-30C4-BA18-C8907C2EB7D5}" v="62" dt="2023-02-01T16:58:23.682"/>
    <p1510:client id="{37B6C7BC-BB12-AAE0-59E2-D412F24303FE}" v="13" dt="2023-02-09T10:53:44.367"/>
    <p1510:client id="{7B28E370-B3D4-72AB-F4C4-5B4310299634}" v="2" dt="2023-02-01T16:33:01.304"/>
    <p1510:client id="{925FB727-46C0-49EF-986C-9A3975FD97F6}" v="2" dt="2023-02-02T12:05:25.9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128"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lie Jackson" userId="S::ellie.jackson@wildheartsgroup.com::7019281c-72e0-414e-8a3e-8d57fe047617" providerId="AD" clId="Web-{33CC2EFC-2339-30C4-BA18-C8907C2EB7D5}"/>
    <pc:docChg chg="addSld delSld modSld">
      <pc:chgData name="Ellie Jackson" userId="S::ellie.jackson@wildheartsgroup.com::7019281c-72e0-414e-8a3e-8d57fe047617" providerId="AD" clId="Web-{33CC2EFC-2339-30C4-BA18-C8907C2EB7D5}" dt="2023-02-01T16:58:23.682" v="40"/>
      <pc:docMkLst>
        <pc:docMk/>
      </pc:docMkLst>
      <pc:sldChg chg="delSp modSp add del delAnim addCm delCm modCm">
        <pc:chgData name="Ellie Jackson" userId="S::ellie.jackson@wildheartsgroup.com::7019281c-72e0-414e-8a3e-8d57fe047617" providerId="AD" clId="Web-{33CC2EFC-2339-30C4-BA18-C8907C2EB7D5}" dt="2023-02-01T16:58:23.682" v="40"/>
        <pc:sldMkLst>
          <pc:docMk/>
          <pc:sldMk cId="4246592420" sldId="680"/>
        </pc:sldMkLst>
        <pc:spChg chg="mod">
          <ac:chgData name="Ellie Jackson" userId="S::ellie.jackson@wildheartsgroup.com::7019281c-72e0-414e-8a3e-8d57fe047617" providerId="AD" clId="Web-{33CC2EFC-2339-30C4-BA18-C8907C2EB7D5}" dt="2023-02-01T16:57:02.193" v="37" actId="20577"/>
          <ac:spMkLst>
            <pc:docMk/>
            <pc:sldMk cId="4246592420" sldId="680"/>
            <ac:spMk id="5" creationId="{3D1F2F9D-466C-4730-A503-2D7C8B8D60A4}"/>
          </ac:spMkLst>
        </pc:spChg>
        <pc:picChg chg="del mod">
          <ac:chgData name="Ellie Jackson" userId="S::ellie.jackson@wildheartsgroup.com::7019281c-72e0-414e-8a3e-8d57fe047617" providerId="AD" clId="Web-{33CC2EFC-2339-30C4-BA18-C8907C2EB7D5}" dt="2023-02-01T16:58:09.837" v="39"/>
          <ac:picMkLst>
            <pc:docMk/>
            <pc:sldMk cId="4246592420" sldId="680"/>
            <ac:picMk id="3" creationId="{4271AB16-00D5-4E1C-8BE1-6799A7BD3211}"/>
          </ac:picMkLst>
        </pc:picChg>
        <pc:extLst>
          <p:ext xmlns:p="http://schemas.openxmlformats.org/presentationml/2006/main" uri="{D6D511B9-2390-475A-947B-AFAB55BFBCF1}">
            <pc226:cmChg xmlns:pc226="http://schemas.microsoft.com/office/powerpoint/2022/06/main/command" chg="del mod">
              <pc226:chgData name="Ellie Jackson" userId="S::ellie.jackson@wildheartsgroup.com::7019281c-72e0-414e-8a3e-8d57fe047617" providerId="AD" clId="Web-{33CC2EFC-2339-30C4-BA18-C8907C2EB7D5}" dt="2023-02-01T16:57:02.271" v="38"/>
              <pc2:cmMkLst xmlns:pc2="http://schemas.microsoft.com/office/powerpoint/2019/9/main/command">
                <pc:docMk/>
                <pc:sldMk cId="4246592420" sldId="680"/>
                <pc2:cmMk id="{483BD20C-8CB0-46E7-9361-0174DEA5D00E}"/>
              </pc2:cmMkLst>
            </pc226:cmChg>
            <pc226:cmChg xmlns:pc226="http://schemas.microsoft.com/office/powerpoint/2022/06/main/command" chg="add">
              <pc226:chgData name="Ellie Jackson" userId="S::ellie.jackson@wildheartsgroup.com::7019281c-72e0-414e-8a3e-8d57fe047617" providerId="AD" clId="Web-{33CC2EFC-2339-30C4-BA18-C8907C2EB7D5}" dt="2023-02-01T16:58:23.682" v="40"/>
              <pc2:cmMkLst xmlns:pc2="http://schemas.microsoft.com/office/powerpoint/2019/9/main/command">
                <pc:docMk/>
                <pc:sldMk cId="4246592420" sldId="680"/>
                <pc2:cmMk id="{C25DC635-440E-4828-B9BE-E54D631A2C13}"/>
              </pc2:cmMkLst>
            </pc226:cmChg>
          </p:ext>
        </pc:extLst>
      </pc:sldChg>
      <pc:sldChg chg="del">
        <pc:chgData name="Ellie Jackson" userId="S::ellie.jackson@wildheartsgroup.com::7019281c-72e0-414e-8a3e-8d57fe047617" providerId="AD" clId="Web-{33CC2EFC-2339-30C4-BA18-C8907C2EB7D5}" dt="2023-02-01T16:42:00.297" v="0"/>
        <pc:sldMkLst>
          <pc:docMk/>
          <pc:sldMk cId="2440832719" sldId="706"/>
        </pc:sldMkLst>
      </pc:sldChg>
      <pc:sldChg chg="delSp delAnim delCm">
        <pc:chgData name="Ellie Jackson" userId="S::ellie.jackson@wildheartsgroup.com::7019281c-72e0-414e-8a3e-8d57fe047617" providerId="AD" clId="Web-{33CC2EFC-2339-30C4-BA18-C8907C2EB7D5}" dt="2023-02-01T16:44:00.491" v="2"/>
        <pc:sldMkLst>
          <pc:docMk/>
          <pc:sldMk cId="2866416872" sldId="709"/>
        </pc:sldMkLst>
        <pc:picChg chg="del">
          <ac:chgData name="Ellie Jackson" userId="S::ellie.jackson@wildheartsgroup.com::7019281c-72e0-414e-8a3e-8d57fe047617" providerId="AD" clId="Web-{33CC2EFC-2339-30C4-BA18-C8907C2EB7D5}" dt="2023-02-01T16:43:08.066" v="1"/>
          <ac:picMkLst>
            <pc:docMk/>
            <pc:sldMk cId="2866416872" sldId="709"/>
            <ac:picMk id="4" creationId="{885BAD64-0D20-1CC0-DCC1-ABFBF2D4E3DD}"/>
          </ac:picMkLst>
        </pc:picChg>
        <pc:extLst>
          <p:ext xmlns:p="http://schemas.openxmlformats.org/presentationml/2006/main" uri="{D6D511B9-2390-475A-947B-AFAB55BFBCF1}">
            <pc226:cmChg xmlns:pc226="http://schemas.microsoft.com/office/powerpoint/2022/06/main/command" chg="del">
              <pc226:chgData name="Ellie Jackson" userId="S::ellie.jackson@wildheartsgroup.com::7019281c-72e0-414e-8a3e-8d57fe047617" providerId="AD" clId="Web-{33CC2EFC-2339-30C4-BA18-C8907C2EB7D5}" dt="2023-02-01T16:44:00.491" v="2"/>
              <pc2:cmMkLst xmlns:pc2="http://schemas.microsoft.com/office/powerpoint/2019/9/main/command">
                <pc:docMk/>
                <pc:sldMk cId="2866416872" sldId="709"/>
                <pc2:cmMk id="{DB6D8123-0D0C-4242-9A57-F7FAAB8F370C}"/>
              </pc2:cmMkLst>
            </pc226:cmChg>
          </p:ext>
        </pc:extLst>
      </pc:sldChg>
    </pc:docChg>
  </pc:docChgLst>
  <pc:docChgLst>
    <pc:chgData name="Ellie Jackson" userId="S::ellie.jackson@wildheartsgroup.com::7019281c-72e0-414e-8a3e-8d57fe047617" providerId="AD" clId="Web-{18801043-1393-27BE-354A-91BC512108A1}"/>
    <pc:docChg chg="modSld">
      <pc:chgData name="Ellie Jackson" userId="S::ellie.jackson@wildheartsgroup.com::7019281c-72e0-414e-8a3e-8d57fe047617" providerId="AD" clId="Web-{18801043-1393-27BE-354A-91BC512108A1}" dt="2023-02-02T13:04:11.306" v="2" actId="1076"/>
      <pc:docMkLst>
        <pc:docMk/>
      </pc:docMkLst>
      <pc:sldChg chg="delSp modSp delAnim delCm">
        <pc:chgData name="Ellie Jackson" userId="S::ellie.jackson@wildheartsgroup.com::7019281c-72e0-414e-8a3e-8d57fe047617" providerId="AD" clId="Web-{18801043-1393-27BE-354A-91BC512108A1}" dt="2023-02-02T13:04:11.306" v="2" actId="1076"/>
        <pc:sldMkLst>
          <pc:docMk/>
          <pc:sldMk cId="4246592420" sldId="680"/>
        </pc:sldMkLst>
        <pc:picChg chg="mod">
          <ac:chgData name="Ellie Jackson" userId="S::ellie.jackson@wildheartsgroup.com::7019281c-72e0-414e-8a3e-8d57fe047617" providerId="AD" clId="Web-{18801043-1393-27BE-354A-91BC512108A1}" dt="2023-02-02T13:04:11.306" v="2" actId="1076"/>
          <ac:picMkLst>
            <pc:docMk/>
            <pc:sldMk cId="4246592420" sldId="680"/>
            <ac:picMk id="2" creationId="{40D30EFE-8EFC-A978-182B-73ABAED9F402}"/>
          </ac:picMkLst>
        </pc:picChg>
        <pc:picChg chg="del">
          <ac:chgData name="Ellie Jackson" userId="S::ellie.jackson@wildheartsgroup.com::7019281c-72e0-414e-8a3e-8d57fe047617" providerId="AD" clId="Web-{18801043-1393-27BE-354A-91BC512108A1}" dt="2023-02-02T13:04:08.165" v="1"/>
          <ac:picMkLst>
            <pc:docMk/>
            <pc:sldMk cId="4246592420" sldId="680"/>
            <ac:picMk id="3" creationId="{6CDE8B17-27D0-53A3-9A9D-AB1F7F974F25}"/>
          </ac:picMkLst>
        </pc:picChg>
        <pc:extLst>
          <p:ext xmlns:p="http://schemas.openxmlformats.org/presentationml/2006/main" uri="{D6D511B9-2390-475A-947B-AFAB55BFBCF1}">
            <pc226:cmChg xmlns:pc226="http://schemas.microsoft.com/office/powerpoint/2022/06/main/command" chg="del">
              <pc226:chgData name="Ellie Jackson" userId="S::ellie.jackson@wildheartsgroup.com::7019281c-72e0-414e-8a3e-8d57fe047617" providerId="AD" clId="Web-{18801043-1393-27BE-354A-91BC512108A1}" dt="2023-02-02T13:03:17.458" v="0"/>
              <pc2:cmMkLst xmlns:pc2="http://schemas.microsoft.com/office/powerpoint/2019/9/main/command">
                <pc:docMk/>
                <pc:sldMk cId="4246592420" sldId="680"/>
                <pc2:cmMk id="{C25DC635-440E-4828-B9BE-E54D631A2C13}"/>
              </pc2:cmMkLst>
            </pc226:cmChg>
          </p:ext>
        </pc:extLst>
      </pc:sldChg>
    </pc:docChg>
  </pc:docChgLst>
  <pc:docChgLst>
    <pc:chgData name="Ellie Jackson" userId="7019281c-72e0-414e-8a3e-8d57fe047617" providerId="ADAL" clId="{925FB727-46C0-49EF-986C-9A3975FD97F6}"/>
    <pc:docChg chg="modSld">
      <pc:chgData name="Ellie Jackson" userId="7019281c-72e0-414e-8a3e-8d57fe047617" providerId="ADAL" clId="{925FB727-46C0-49EF-986C-9A3975FD97F6}" dt="2023-02-02T12:05:29.991" v="3" actId="1076"/>
      <pc:docMkLst>
        <pc:docMk/>
      </pc:docMkLst>
      <pc:sldChg chg="modSp mod">
        <pc:chgData name="Ellie Jackson" userId="7019281c-72e0-414e-8a3e-8d57fe047617" providerId="ADAL" clId="{925FB727-46C0-49EF-986C-9A3975FD97F6}" dt="2023-02-02T12:05:29.991" v="3" actId="1076"/>
        <pc:sldMkLst>
          <pc:docMk/>
          <pc:sldMk cId="4246592420" sldId="680"/>
        </pc:sldMkLst>
        <pc:picChg chg="mod">
          <ac:chgData name="Ellie Jackson" userId="7019281c-72e0-414e-8a3e-8d57fe047617" providerId="ADAL" clId="{925FB727-46C0-49EF-986C-9A3975FD97F6}" dt="2023-02-02T12:01:41.041" v="2" actId="1076"/>
          <ac:picMkLst>
            <pc:docMk/>
            <pc:sldMk cId="4246592420" sldId="680"/>
            <ac:picMk id="2" creationId="{40D30EFE-8EFC-A978-182B-73ABAED9F402}"/>
          </ac:picMkLst>
        </pc:picChg>
        <pc:picChg chg="mod">
          <ac:chgData name="Ellie Jackson" userId="7019281c-72e0-414e-8a3e-8d57fe047617" providerId="ADAL" clId="{925FB727-46C0-49EF-986C-9A3975FD97F6}" dt="2023-02-02T12:05:29.991" v="3" actId="1076"/>
          <ac:picMkLst>
            <pc:docMk/>
            <pc:sldMk cId="4246592420" sldId="680"/>
            <ac:picMk id="3" creationId="{6CDE8B17-27D0-53A3-9A9D-AB1F7F974F25}"/>
          </ac:picMkLst>
        </pc:picChg>
      </pc:sldChg>
    </pc:docChg>
  </pc:docChgLst>
  <pc:docChgLst>
    <pc:chgData name="Ellie Jackson" userId="S::ellie.jackson@wildheartsgroup.com::7019281c-72e0-414e-8a3e-8d57fe047617" providerId="AD" clId="Web-{7B28E370-B3D4-72AB-F4C4-5B4310299634}"/>
    <pc:docChg chg="delSld">
      <pc:chgData name="Ellie Jackson" userId="S::ellie.jackson@wildheartsgroup.com::7019281c-72e0-414e-8a3e-8d57fe047617" providerId="AD" clId="Web-{7B28E370-B3D4-72AB-F4C4-5B4310299634}" dt="2023-02-01T16:33:01.304" v="1"/>
      <pc:docMkLst>
        <pc:docMk/>
      </pc:docMkLst>
      <pc:sldChg chg="del">
        <pc:chgData name="Ellie Jackson" userId="S::ellie.jackson@wildheartsgroup.com::7019281c-72e0-414e-8a3e-8d57fe047617" providerId="AD" clId="Web-{7B28E370-B3D4-72AB-F4C4-5B4310299634}" dt="2023-02-01T16:33:01.304" v="1"/>
        <pc:sldMkLst>
          <pc:docMk/>
          <pc:sldMk cId="2761102570" sldId="703"/>
        </pc:sldMkLst>
      </pc:sldChg>
      <pc:sldChg chg="del">
        <pc:chgData name="Ellie Jackson" userId="S::ellie.jackson@wildheartsgroup.com::7019281c-72e0-414e-8a3e-8d57fe047617" providerId="AD" clId="Web-{7B28E370-B3D4-72AB-F4C4-5B4310299634}" dt="2023-02-01T16:32:57.976" v="0"/>
        <pc:sldMkLst>
          <pc:docMk/>
          <pc:sldMk cId="2594112910" sldId="714"/>
        </pc:sldMkLst>
      </pc:sldChg>
    </pc:docChg>
  </pc:docChgLst>
  <pc:docChgLst>
    <pc:chgData name="Ellie Jackson" userId="S::ellie.jackson@wildheartsgroup.com::7019281c-72e0-414e-8a3e-8d57fe047617" providerId="AD" clId="Web-{37B6C7BC-BB12-AAE0-59E2-D412F24303FE}"/>
    <pc:docChg chg="modSld">
      <pc:chgData name="Ellie Jackson" userId="S::ellie.jackson@wildheartsgroup.com::7019281c-72e0-414e-8a3e-8d57fe047617" providerId="AD" clId="Web-{37B6C7BC-BB12-AAE0-59E2-D412F24303FE}" dt="2023-02-09T10:53:40.805" v="5" actId="20577"/>
      <pc:docMkLst>
        <pc:docMk/>
      </pc:docMkLst>
      <pc:sldChg chg="modSp">
        <pc:chgData name="Ellie Jackson" userId="S::ellie.jackson@wildheartsgroup.com::7019281c-72e0-414e-8a3e-8d57fe047617" providerId="AD" clId="Web-{37B6C7BC-BB12-AAE0-59E2-D412F24303FE}" dt="2023-02-09T10:53:40.805" v="5" actId="20577"/>
        <pc:sldMkLst>
          <pc:docMk/>
          <pc:sldMk cId="4246592420" sldId="680"/>
        </pc:sldMkLst>
        <pc:spChg chg="mod">
          <ac:chgData name="Ellie Jackson" userId="S::ellie.jackson@wildheartsgroup.com::7019281c-72e0-414e-8a3e-8d57fe047617" providerId="AD" clId="Web-{37B6C7BC-BB12-AAE0-59E2-D412F24303FE}" dt="2023-02-09T10:53:40.805" v="5" actId="20577"/>
          <ac:spMkLst>
            <pc:docMk/>
            <pc:sldMk cId="4246592420" sldId="680"/>
            <ac:spMk id="5" creationId="{3D1F2F9D-466C-4730-A503-2D7C8B8D60A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42E0D0-E1BF-1747-9E92-8119A63BDEDB}" type="datetimeFigureOut">
              <a:rPr lang="en-US" smtClean="0"/>
              <a:t>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D7E272-A7A9-E440-AEB3-A688E33F0946}" type="slidenum">
              <a:rPr lang="en-US" smtClean="0"/>
              <a:t>‹#›</a:t>
            </a:fld>
            <a:endParaRPr lang="en-US"/>
          </a:p>
        </p:txBody>
      </p:sp>
    </p:spTree>
    <p:extLst>
      <p:ext uri="{BB962C8B-B14F-4D97-AF65-F5344CB8AC3E}">
        <p14:creationId xmlns:p14="http://schemas.microsoft.com/office/powerpoint/2010/main" val="2264066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jsresearch.co.uk/EducationMarketResearchInsightsAndFindings/article/A-quarter-of-teens-dont-know-what-to-do-after-compulsory-education-survey-finds-0241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gov.uk/government/publications/introduction-of-t-levels/introduction-of-t-level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apprenticeships.gov.uk/"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futuresforbusiness.com/over-half-of-students-are-interested-in-applying-for-an-apprenticeship-%E2%80%93-but-do-they-know-how.htm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ucas.com/corporate/news-and-key-documents/news/record-levels-young-people-accepted-university#:~:text=272%2C500%20UK%20students%20aged%2018,2020%20and%20a%20new%20record.&amp;text=This%20means%2037.9%25%20of%20the,year%27s%20equivalent%20figure%20of%2036.4%25."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Source: </a:t>
            </a:r>
            <a:r>
              <a:rPr lang="en-GB" sz="1200" b="0" i="0">
                <a:solidFill>
                  <a:schemeClr val="tx1">
                    <a:lumMod val="65000"/>
                    <a:lumOff val="35000"/>
                  </a:schemeClr>
                </a:solidFill>
                <a:effectLst/>
                <a:hlinkClick r:id="rId3"/>
              </a:rPr>
              <a:t>https://www.djsresearch.co.uk/EducationMarketResearchInsightsAndFindings/article/A-quarter-of-teens-dont-know-what-to-do-after-compulsory-education-survey-finds-02416</a:t>
            </a:r>
            <a:endParaRPr lang="en-GB" sz="1200" b="0" i="0">
              <a:solidFill>
                <a:schemeClr val="tx1">
                  <a:lumMod val="65000"/>
                  <a:lumOff val="35000"/>
                </a:schemeClr>
              </a:solidFill>
              <a:effectLst/>
            </a:endParaRPr>
          </a:p>
          <a:p>
            <a:endParaRPr lang="en-GB"/>
          </a:p>
        </p:txBody>
      </p:sp>
      <p:sp>
        <p:nvSpPr>
          <p:cNvPr id="4" name="Slide Number Placeholder 3"/>
          <p:cNvSpPr>
            <a:spLocks noGrp="1"/>
          </p:cNvSpPr>
          <p:nvPr>
            <p:ph type="sldNum" sz="quarter" idx="5"/>
          </p:nvPr>
        </p:nvSpPr>
        <p:spPr/>
        <p:txBody>
          <a:bodyPr/>
          <a:lstStyle/>
          <a:p>
            <a:fld id="{88D7E272-A7A9-E440-AEB3-A688E33F0946}" type="slidenum">
              <a:rPr lang="en-US" smtClean="0"/>
              <a:t>5</a:t>
            </a:fld>
            <a:endParaRPr lang="en-US"/>
          </a:p>
        </p:txBody>
      </p:sp>
    </p:spTree>
    <p:extLst>
      <p:ext uri="{BB962C8B-B14F-4D97-AF65-F5344CB8AC3E}">
        <p14:creationId xmlns:p14="http://schemas.microsoft.com/office/powerpoint/2010/main" val="2560701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Website Link for each route:</a:t>
            </a:r>
          </a:p>
          <a:p>
            <a:pPr marL="171450" indent="-171450">
              <a:buFontTx/>
              <a:buChar char="-"/>
            </a:pPr>
            <a:r>
              <a:rPr lang="en-GB" b="1"/>
              <a:t>T-Levels: </a:t>
            </a:r>
            <a:r>
              <a:rPr lang="en-GB" b="0" i="0" u="none" strike="noStrike">
                <a:solidFill>
                  <a:srgbClr val="9399F5"/>
                </a:solidFill>
                <a:effectLst/>
                <a:latin typeface="Segoe UI" panose="020B0502040204020203" pitchFamily="34" charset="0"/>
                <a:hlinkClick r:id="rId3" tooltip="https://www.gov.uk/government/publications/introduction-of-t-levels/introduction-of-t-levels"/>
              </a:rPr>
              <a:t>https://www.gov.uk/government/publications/introduction-of-t-levels/introduction-of-t-levels</a:t>
            </a:r>
            <a:endParaRPr lang="en-GB" b="0" i="0" u="none" strike="noStrike">
              <a:solidFill>
                <a:srgbClr val="9399F5"/>
              </a:solidFill>
              <a:effectLst/>
              <a:latin typeface="Segoe UI" panose="020B0502040204020203" pitchFamily="34" charset="0"/>
            </a:endParaRPr>
          </a:p>
          <a:p>
            <a:pPr marL="171450" indent="-171450">
              <a:buFontTx/>
              <a:buChar char="-"/>
            </a:pPr>
            <a:r>
              <a:rPr lang="en-GB" b="1">
                <a:effectLst/>
                <a:latin typeface="Segoe UI" panose="020B0502040204020203" pitchFamily="34" charset="0"/>
              </a:rPr>
              <a:t>Apprenticeships: </a:t>
            </a:r>
            <a:r>
              <a:rPr lang="en-GB" b="0" i="0" u="none" strike="noStrike">
                <a:solidFill>
                  <a:srgbClr val="9399F5"/>
                </a:solidFill>
                <a:effectLst/>
                <a:latin typeface="Segoe UI" panose="020B0502040204020203" pitchFamily="34" charset="0"/>
                <a:hlinkClick r:id="rId4" tooltip="https://www.apprenticeships.gov.uk/#"/>
              </a:rPr>
              <a:t>https://www.apprenticeships.gov.uk/#</a:t>
            </a:r>
            <a:endParaRPr lang="en-GB" b="1"/>
          </a:p>
          <a:p>
            <a:pPr marL="171450" indent="-171450">
              <a:buFontTx/>
              <a:buChar char="-"/>
            </a:pPr>
            <a:r>
              <a:rPr lang="en-GB" b="1"/>
              <a:t>University: </a:t>
            </a:r>
            <a:r>
              <a:rPr lang="en-GB" b="0"/>
              <a:t>https://www.thecompleteuniversityguide.co.uk/</a:t>
            </a:r>
          </a:p>
          <a:p>
            <a:pPr marL="171450" indent="-171450">
              <a:buFontTx/>
              <a:buChar char="-"/>
            </a:pPr>
            <a:r>
              <a:rPr lang="en-GB" b="1"/>
              <a:t>Employment: </a:t>
            </a:r>
            <a:r>
              <a:rPr lang="en-GB" b="0"/>
              <a:t>https://www.youthemployment.org.uk/career-ideas-school-leavers/</a:t>
            </a:r>
          </a:p>
          <a:p>
            <a:pPr marL="171450" indent="-171450">
              <a:buFontTx/>
              <a:buChar char="-"/>
            </a:pPr>
            <a:endParaRPr lang="en-GB" b="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b="0"/>
              <a:t>To note </a:t>
            </a:r>
            <a:r>
              <a:rPr lang="en-GB" sz="1200" b="0">
                <a:solidFill>
                  <a:schemeClr val="tx1">
                    <a:lumMod val="65000"/>
                    <a:lumOff val="35000"/>
                  </a:schemeClr>
                </a:solidFill>
                <a:latin typeface="Calibri" panose="020F0502020204030204" pitchFamily="34" charset="0"/>
              </a:rPr>
              <a:t>i</a:t>
            </a:r>
            <a:r>
              <a:rPr lang="en-GB" sz="1200">
                <a:effectLst/>
                <a:latin typeface="Calibri" panose="020F0502020204030204" pitchFamily="34" charset="0"/>
                <a:ea typeface="Calibri" panose="020F0502020204030204" pitchFamily="34" charset="0"/>
              </a:rPr>
              <a:t>n England, students must stay in education or some form or recognised training until they are 18.  </a:t>
            </a:r>
            <a:endParaRPr lang="en-GB"/>
          </a:p>
          <a:p>
            <a:pPr marL="171450" indent="-171450">
              <a:buFontTx/>
              <a:buChar char="-"/>
            </a:pPr>
            <a:endParaRPr lang="en-GB" b="0"/>
          </a:p>
          <a:p>
            <a:pPr marL="0" indent="0">
              <a:buFontTx/>
              <a:buNone/>
            </a:pPr>
            <a:endParaRPr lang="en-GB" b="0"/>
          </a:p>
        </p:txBody>
      </p:sp>
      <p:sp>
        <p:nvSpPr>
          <p:cNvPr id="4" name="Slide Number Placeholder 3"/>
          <p:cNvSpPr>
            <a:spLocks noGrp="1"/>
          </p:cNvSpPr>
          <p:nvPr>
            <p:ph type="sldNum" sz="quarter" idx="5"/>
          </p:nvPr>
        </p:nvSpPr>
        <p:spPr/>
        <p:txBody>
          <a:bodyPr/>
          <a:lstStyle/>
          <a:p>
            <a:fld id="{88D7E272-A7A9-E440-AEB3-A688E33F0946}" type="slidenum">
              <a:rPr lang="en-US" smtClean="0"/>
              <a:t>6</a:t>
            </a:fld>
            <a:endParaRPr lang="en-US"/>
          </a:p>
        </p:txBody>
      </p:sp>
    </p:spTree>
    <p:extLst>
      <p:ext uri="{BB962C8B-B14F-4D97-AF65-F5344CB8AC3E}">
        <p14:creationId xmlns:p14="http://schemas.microsoft.com/office/powerpoint/2010/main" val="2820944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Source: </a:t>
            </a:r>
            <a:r>
              <a:rPr lang="en-GB" b="0" i="0" u="none" strike="noStrike">
                <a:solidFill>
                  <a:srgbClr val="9399F5"/>
                </a:solidFill>
                <a:effectLst/>
                <a:latin typeface="Segoe UI" panose="020B0502040204020203" pitchFamily="34" charset="0"/>
                <a:hlinkClick r:id="rId3" tooltip="https://www.futuresforbusiness.com/over-half-of-students-are-interested-in-applying-for-an-apprenticeship-%e2%80%93-but-do-they-know-how.html"/>
              </a:rPr>
              <a:t>https://www.futuresforbusiness.com/over-half-of-students-are-interested-in-applying-for-an-apprenticeship-%E2%80%93-but-do-they-know-how.html</a:t>
            </a:r>
            <a:endParaRPr lang="en-GB"/>
          </a:p>
        </p:txBody>
      </p:sp>
      <p:sp>
        <p:nvSpPr>
          <p:cNvPr id="4" name="Slide Number Placeholder 3"/>
          <p:cNvSpPr>
            <a:spLocks noGrp="1"/>
          </p:cNvSpPr>
          <p:nvPr>
            <p:ph type="sldNum" sz="quarter" idx="5"/>
          </p:nvPr>
        </p:nvSpPr>
        <p:spPr/>
        <p:txBody>
          <a:bodyPr/>
          <a:lstStyle/>
          <a:p>
            <a:fld id="{88D7E272-A7A9-E440-AEB3-A688E33F0946}" type="slidenum">
              <a:rPr lang="en-US" smtClean="0"/>
              <a:t>7</a:t>
            </a:fld>
            <a:endParaRPr lang="en-US"/>
          </a:p>
        </p:txBody>
      </p:sp>
    </p:spTree>
    <p:extLst>
      <p:ext uri="{BB962C8B-B14F-4D97-AF65-F5344CB8AC3E}">
        <p14:creationId xmlns:p14="http://schemas.microsoft.com/office/powerpoint/2010/main" val="1395897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Source:</a:t>
            </a:r>
          </a:p>
        </p:txBody>
      </p:sp>
      <p:sp>
        <p:nvSpPr>
          <p:cNvPr id="4" name="Slide Number Placeholder 3"/>
          <p:cNvSpPr>
            <a:spLocks noGrp="1"/>
          </p:cNvSpPr>
          <p:nvPr>
            <p:ph type="sldNum" sz="quarter" idx="5"/>
          </p:nvPr>
        </p:nvSpPr>
        <p:spPr/>
        <p:txBody>
          <a:bodyPr/>
          <a:lstStyle/>
          <a:p>
            <a:fld id="{88D7E272-A7A9-E440-AEB3-A688E33F0946}" type="slidenum">
              <a:rPr lang="en-US" smtClean="0"/>
              <a:t>8</a:t>
            </a:fld>
            <a:endParaRPr lang="en-US"/>
          </a:p>
        </p:txBody>
      </p:sp>
    </p:spTree>
    <p:extLst>
      <p:ext uri="{BB962C8B-B14F-4D97-AF65-F5344CB8AC3E}">
        <p14:creationId xmlns:p14="http://schemas.microsoft.com/office/powerpoint/2010/main" val="772013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Source: </a:t>
            </a:r>
            <a:r>
              <a:rPr lang="en-GB" b="0" i="0" u="sng">
                <a:solidFill>
                  <a:srgbClr val="5B5FC7"/>
                </a:solidFill>
                <a:effectLst/>
                <a:latin typeface="Segoe UI" panose="020B0502040204020203" pitchFamily="34" charset="0"/>
                <a:hlinkClick r:id="rId3" tooltip="https://www.ucas.com/corporate/news-and-key-documents/news/record-levels-young-people-accepted-university#:~:text=272%2c500%20uk%20students%20aged%2018,2020%20and%20a%20new%20record.&amp;text=this%20means%2037.9%25%20of%20the,year%27s%20equivalent%20figure%20of%2036.4%25."/>
              </a:rPr>
              <a:t>https://www.ucas.com/corporate/news-and-key-documents/news/record-levels-young-people-accepted-university#:~:text=272%2C500%20UK%20students%20aged%2018,2020%20and%20a%20new%20record.&amp;text=This%20means%2037.9%25%20of%20the,year's%20equivalent%20figure%20of%2036.4%25.</a:t>
            </a:r>
            <a:endParaRPr lang="en-GB"/>
          </a:p>
        </p:txBody>
      </p:sp>
      <p:sp>
        <p:nvSpPr>
          <p:cNvPr id="4" name="Slide Number Placeholder 3"/>
          <p:cNvSpPr>
            <a:spLocks noGrp="1"/>
          </p:cNvSpPr>
          <p:nvPr>
            <p:ph type="sldNum" sz="quarter" idx="5"/>
          </p:nvPr>
        </p:nvSpPr>
        <p:spPr/>
        <p:txBody>
          <a:bodyPr/>
          <a:lstStyle/>
          <a:p>
            <a:fld id="{88D7E272-A7A9-E440-AEB3-A688E33F0946}" type="slidenum">
              <a:rPr lang="en-US" smtClean="0"/>
              <a:t>9</a:t>
            </a:fld>
            <a:endParaRPr lang="en-US"/>
          </a:p>
        </p:txBody>
      </p:sp>
    </p:spTree>
    <p:extLst>
      <p:ext uri="{BB962C8B-B14F-4D97-AF65-F5344CB8AC3E}">
        <p14:creationId xmlns:p14="http://schemas.microsoft.com/office/powerpoint/2010/main" val="306241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8D7E272-A7A9-E440-AEB3-A688E33F0946}" type="slidenum">
              <a:rPr lang="en-US" smtClean="0"/>
              <a:t>18</a:t>
            </a:fld>
            <a:endParaRPr lang="en-US"/>
          </a:p>
        </p:txBody>
      </p:sp>
    </p:spTree>
    <p:extLst>
      <p:ext uri="{BB962C8B-B14F-4D97-AF65-F5344CB8AC3E}">
        <p14:creationId xmlns:p14="http://schemas.microsoft.com/office/powerpoint/2010/main" val="2246121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GB" smtClean="0"/>
              <a:t>09/02/2023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09/02/2023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09/02/2023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09/02/2023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GB" smtClean="0"/>
              <a:t>09/02/2023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p:cNvSpPr>
            <a:spLocks noGrp="1"/>
          </p:cNvSpPr>
          <p:nvPr>
            <p:ph type="dt" sz="half" idx="10"/>
          </p:nvPr>
        </p:nvSpPr>
        <p:spPr/>
        <p:txBody>
          <a:bodyPr/>
          <a:lstStyle/>
          <a:p>
            <a:fld id="{846CE7D5-CF57-46EF-B807-FDD0502418D4}" type="datetimeFigureOut">
              <a:rPr lang="en-GB" smtClean="0"/>
              <a:t>09/02/2023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p:cNvSpPr>
            <a:spLocks noGrp="1"/>
          </p:cNvSpPr>
          <p:nvPr>
            <p:ph type="dt" sz="half" idx="10"/>
          </p:nvPr>
        </p:nvSpPr>
        <p:spPr/>
        <p:txBody>
          <a:bodyPr/>
          <a:lstStyle/>
          <a:p>
            <a:fld id="{846CE7D5-CF57-46EF-B807-FDD0502418D4}" type="datetimeFigureOut">
              <a:rPr lang="en-GB" smtClean="0"/>
              <a:t>09/02/2023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GB" smtClean="0"/>
              <a:t>09/02/2023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09/02/2023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09/02/2023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09/02/2023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GB" smtClean="0"/>
              <a:t>09/02/2023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GB" smtClean="0"/>
              <a:t>‹#›</a:t>
            </a:fld>
            <a:endParaRPr lang="en-GB"/>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3.png"/><Relationship Id="rId11" Type="http://schemas.openxmlformats.org/officeDocument/2006/relationships/image" Target="../media/image17.jpeg"/><Relationship Id="rId5" Type="http://schemas.openxmlformats.org/officeDocument/2006/relationships/image" Target="../media/image12.png"/><Relationship Id="rId10" Type="http://schemas.openxmlformats.org/officeDocument/2006/relationships/image" Target="../media/image6.png"/><Relationship Id="rId4" Type="http://schemas.openxmlformats.org/officeDocument/2006/relationships/image" Target="../media/image11.png"/><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video" Target="https://www.youtube.com/embed/ZoPmdG00_Yc?feature=oembed" TargetMode="Externa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6.png"/><Relationship Id="rId5" Type="http://schemas.openxmlformats.org/officeDocument/2006/relationships/image" Target="../media/image20.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ideo" Target="https://www.youtube.com/embed/KLTNAM5y4nk?feature=oembed" TargetMode="Externa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hyperlink" Target="https://www.prospects.ac.uk/job-match" TargetMode="External"/><Relationship Id="rId5" Type="http://schemas.openxmlformats.org/officeDocument/2006/relationships/hyperlink" Target="https://www.prospects.ac.uk/careers-advice/getting-a-job/how-to-choose-a-career" TargetMode="External"/><Relationship Id="rId4"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3" Type="http://schemas.openxmlformats.org/officeDocument/2006/relationships/audio" Target="../media/media16.m4a"/><Relationship Id="rId7" Type="http://schemas.openxmlformats.org/officeDocument/2006/relationships/image" Target="../media/image6.png"/><Relationship Id="rId2" Type="http://schemas.microsoft.com/office/2007/relationships/media" Target="../media/media16.m4a"/><Relationship Id="rId1" Type="http://schemas.openxmlformats.org/officeDocument/2006/relationships/tags" Target="../tags/tag1.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6.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6.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6.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AF698F-ACCF-4A76-88FE-1770176DDD1A}"/>
              </a:ext>
            </a:extLst>
          </p:cNvPr>
          <p:cNvPicPr preferRelativeResize="0">
            <a:picLocks noChangeAspect="1"/>
          </p:cNvPicPr>
          <p:nvPr/>
        </p:nvPicPr>
        <p:blipFill>
          <a:blip r:embed="rId2"/>
          <a:stretch>
            <a:fillRect/>
          </a:stretch>
        </p:blipFill>
        <p:spPr>
          <a:xfrm>
            <a:off x="4558318" y="-587200"/>
            <a:ext cx="2853690" cy="2853690"/>
          </a:xfrm>
          <a:prstGeom prst="rect">
            <a:avLst/>
          </a:prstGeom>
        </p:spPr>
      </p:pic>
      <p:pic>
        <p:nvPicPr>
          <p:cNvPr id="5" name="Picture 4">
            <a:extLst>
              <a:ext uri="{FF2B5EF4-FFF2-40B4-BE49-F238E27FC236}">
                <a16:creationId xmlns:a16="http://schemas.microsoft.com/office/drawing/2014/main" id="{F48DF561-B03D-46D2-A258-966AF6101AE2}"/>
              </a:ext>
            </a:extLst>
          </p:cNvPr>
          <p:cNvPicPr preferRelativeResize="0">
            <a:picLocks noChangeAspect="1"/>
          </p:cNvPicPr>
          <p:nvPr/>
        </p:nvPicPr>
        <p:blipFill>
          <a:blip r:embed="rId3"/>
          <a:stretch>
            <a:fillRect/>
          </a:stretch>
        </p:blipFill>
        <p:spPr>
          <a:xfrm>
            <a:off x="4905952" y="1394231"/>
            <a:ext cx="2302510" cy="417830"/>
          </a:xfrm>
          <a:prstGeom prst="rect">
            <a:avLst/>
          </a:prstGeom>
        </p:spPr>
      </p:pic>
      <p:sp>
        <p:nvSpPr>
          <p:cNvPr id="6" name="TextBox 5">
            <a:extLst>
              <a:ext uri="{FF2B5EF4-FFF2-40B4-BE49-F238E27FC236}">
                <a16:creationId xmlns:a16="http://schemas.microsoft.com/office/drawing/2014/main" id="{6035CF17-EEE1-45D3-8D0A-1077CA1716D6}"/>
              </a:ext>
            </a:extLst>
          </p:cNvPr>
          <p:cNvSpPr txBox="1"/>
          <p:nvPr/>
        </p:nvSpPr>
        <p:spPr>
          <a:xfrm>
            <a:off x="296436" y="2266490"/>
            <a:ext cx="11895564" cy="2923877"/>
          </a:xfrm>
          <a:prstGeom prst="rect">
            <a:avLst/>
          </a:prstGeom>
          <a:noFill/>
        </p:spPr>
        <p:txBody>
          <a:bodyPr wrap="square" lIns="91440" tIns="45720" rIns="91440" bIns="45720" rtlCol="0" anchor="t">
            <a:spAutoFit/>
          </a:bodyPr>
          <a:lstStyle/>
          <a:p>
            <a:pPr algn="ctr"/>
            <a:r>
              <a:rPr lang="en-GB" sz="6600">
                <a:solidFill>
                  <a:srgbClr val="C00000"/>
                </a:solidFill>
              </a:rPr>
              <a:t>Career Assembly</a:t>
            </a:r>
          </a:p>
          <a:p>
            <a:pPr algn="ctr"/>
            <a:r>
              <a:rPr lang="en-GB" sz="5400">
                <a:solidFill>
                  <a:srgbClr val="C00000"/>
                </a:solidFill>
              </a:rPr>
              <a:t>For Yr.10/S3 – Yr.13/S6</a:t>
            </a:r>
          </a:p>
          <a:p>
            <a:pPr algn="ctr"/>
            <a:endParaRPr lang="en-GB" sz="1600">
              <a:solidFill>
                <a:srgbClr val="C00000"/>
              </a:solidFill>
            </a:endParaRPr>
          </a:p>
          <a:p>
            <a:pPr algn="ctr"/>
            <a:r>
              <a:rPr lang="en-GB" sz="4800">
                <a:solidFill>
                  <a:schemeClr val="tx1">
                    <a:lumMod val="65000"/>
                    <a:lumOff val="35000"/>
                  </a:schemeClr>
                </a:solidFill>
              </a:rPr>
              <a:t>Broadening Students' Horizons </a:t>
            </a:r>
            <a:endParaRPr lang="en-GB" sz="4800">
              <a:solidFill>
                <a:schemeClr val="tx1">
                  <a:lumMod val="65000"/>
                  <a:lumOff val="35000"/>
                </a:schemeClr>
              </a:solidFill>
              <a:cs typeface="Calibri"/>
            </a:endParaRPr>
          </a:p>
        </p:txBody>
      </p:sp>
    </p:spTree>
    <p:extLst>
      <p:ext uri="{BB962C8B-B14F-4D97-AF65-F5344CB8AC3E}">
        <p14:creationId xmlns:p14="http://schemas.microsoft.com/office/powerpoint/2010/main" val="773453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fmla="#ppt_w*sin(2.5*pi*$)">
                                          <p:val>
                                            <p:fltVal val="0"/>
                                          </p:val>
                                        </p:tav>
                                        <p:tav tm="100000">
                                          <p:val>
                                            <p:fltVal val="1"/>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7526914"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The World of Work</a:t>
            </a: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150336"/>
            <a:ext cx="6965350"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D1F2F9D-466C-4730-A503-2D7C8B8D60A4}"/>
              </a:ext>
            </a:extLst>
          </p:cNvPr>
          <p:cNvSpPr txBox="1"/>
          <p:nvPr/>
        </p:nvSpPr>
        <p:spPr>
          <a:xfrm>
            <a:off x="433605" y="1471028"/>
            <a:ext cx="7598540" cy="4493538"/>
          </a:xfrm>
          <a:prstGeom prst="rect">
            <a:avLst/>
          </a:prstGeom>
          <a:noFill/>
        </p:spPr>
        <p:txBody>
          <a:bodyPr wrap="square" rtlCol="0">
            <a:spAutoFit/>
          </a:bodyPr>
          <a:lstStyle/>
          <a:p>
            <a:r>
              <a:rPr lang="en-GB" sz="2600">
                <a:solidFill>
                  <a:schemeClr val="tx1">
                    <a:lumMod val="65000"/>
                    <a:lumOff val="35000"/>
                  </a:schemeClr>
                </a:solidFill>
              </a:rPr>
              <a:t>Now it’s time to find out more about The World of Work from some Global brands. You will:</a:t>
            </a:r>
          </a:p>
          <a:p>
            <a:endParaRPr lang="en-GB" sz="2600">
              <a:solidFill>
                <a:schemeClr val="tx1">
                  <a:lumMod val="65000"/>
                  <a:lumOff val="35000"/>
                </a:schemeClr>
              </a:solidFill>
            </a:endParaRPr>
          </a:p>
          <a:p>
            <a:pPr marL="457200" indent="-457200">
              <a:buFont typeface="Arial" panose="020B0604020202020204" pitchFamily="34" charset="0"/>
              <a:buChar char="•"/>
            </a:pPr>
            <a:r>
              <a:rPr lang="en-GB" sz="2600">
                <a:solidFill>
                  <a:schemeClr val="tx1">
                    <a:lumMod val="65000"/>
                    <a:lumOff val="35000"/>
                  </a:schemeClr>
                </a:solidFill>
              </a:rPr>
              <a:t>Gain an insight into what each company does.</a:t>
            </a:r>
          </a:p>
          <a:p>
            <a:endParaRPr lang="en-GB" sz="2600">
              <a:solidFill>
                <a:schemeClr val="tx1">
                  <a:lumMod val="65000"/>
                  <a:lumOff val="35000"/>
                </a:schemeClr>
              </a:solidFill>
            </a:endParaRPr>
          </a:p>
          <a:p>
            <a:pPr marL="457200" indent="-457200">
              <a:buFont typeface="Arial" panose="020B0604020202020204" pitchFamily="34" charset="0"/>
              <a:buChar char="•"/>
            </a:pPr>
            <a:r>
              <a:rPr lang="en-GB" sz="2600">
                <a:solidFill>
                  <a:schemeClr val="tx1">
                    <a:lumMod val="65000"/>
                    <a:lumOff val="35000"/>
                  </a:schemeClr>
                </a:solidFill>
              </a:rPr>
              <a:t>Discover the different careers available in their industries.</a:t>
            </a:r>
          </a:p>
          <a:p>
            <a:pPr marL="457200" indent="-457200">
              <a:buFont typeface="Arial" panose="020B0604020202020204" pitchFamily="34" charset="0"/>
              <a:buChar char="•"/>
            </a:pPr>
            <a:endParaRPr lang="en-GB" sz="2600">
              <a:solidFill>
                <a:schemeClr val="tx1">
                  <a:lumMod val="65000"/>
                  <a:lumOff val="35000"/>
                </a:schemeClr>
              </a:solidFill>
            </a:endParaRPr>
          </a:p>
          <a:p>
            <a:pPr marL="457200" indent="-457200">
              <a:buFont typeface="Arial" panose="020B0604020202020204" pitchFamily="34" charset="0"/>
              <a:buChar char="•"/>
            </a:pPr>
            <a:r>
              <a:rPr lang="en-GB" sz="2600">
                <a:solidFill>
                  <a:schemeClr val="tx1">
                    <a:lumMod val="65000"/>
                    <a:lumOff val="35000"/>
                  </a:schemeClr>
                </a:solidFill>
              </a:rPr>
              <a:t>Hear directly from young people about their career journey.</a:t>
            </a:r>
          </a:p>
          <a:p>
            <a:endParaRPr lang="en-GB" sz="2600">
              <a:solidFill>
                <a:schemeClr val="tx1">
                  <a:lumMod val="65000"/>
                  <a:lumOff val="35000"/>
                </a:schemeClr>
              </a:solidFill>
            </a:endParaRPr>
          </a:p>
        </p:txBody>
      </p:sp>
      <p:pic>
        <p:nvPicPr>
          <p:cNvPr id="4" name="Picture 3">
            <a:extLst>
              <a:ext uri="{FF2B5EF4-FFF2-40B4-BE49-F238E27FC236}">
                <a16:creationId xmlns:a16="http://schemas.microsoft.com/office/drawing/2014/main" id="{C526A395-10AE-4833-85B8-DC9F32C9EB9F}"/>
              </a:ext>
            </a:extLst>
          </p:cNvPr>
          <p:cNvPicPr>
            <a:picLocks noChangeAspect="1"/>
          </p:cNvPicPr>
          <p:nvPr/>
        </p:nvPicPr>
        <p:blipFill>
          <a:blip r:embed="rId4"/>
          <a:stretch>
            <a:fillRect/>
          </a:stretch>
        </p:blipFill>
        <p:spPr>
          <a:xfrm>
            <a:off x="8546802" y="2186303"/>
            <a:ext cx="3384159" cy="1116129"/>
          </a:xfrm>
          <a:prstGeom prst="rect">
            <a:avLst/>
          </a:prstGeom>
          <a:ln w="63500">
            <a:solidFill>
              <a:srgbClr val="E820BD"/>
            </a:solidFill>
          </a:ln>
        </p:spPr>
      </p:pic>
      <p:grpSp>
        <p:nvGrpSpPr>
          <p:cNvPr id="2" name="Group 1">
            <a:extLst>
              <a:ext uri="{FF2B5EF4-FFF2-40B4-BE49-F238E27FC236}">
                <a16:creationId xmlns:a16="http://schemas.microsoft.com/office/drawing/2014/main" id="{DB051A02-A3A6-4905-AAA8-F1FC5D4C2DE0}"/>
              </a:ext>
            </a:extLst>
          </p:cNvPr>
          <p:cNvGrpSpPr/>
          <p:nvPr/>
        </p:nvGrpSpPr>
        <p:grpSpPr>
          <a:xfrm>
            <a:off x="8513925" y="485503"/>
            <a:ext cx="3417036" cy="1258275"/>
            <a:chOff x="8513925" y="485503"/>
            <a:chExt cx="3417036" cy="1258275"/>
          </a:xfrm>
        </p:grpSpPr>
        <p:pic>
          <p:nvPicPr>
            <p:cNvPr id="12" name="Picture 11">
              <a:extLst>
                <a:ext uri="{FF2B5EF4-FFF2-40B4-BE49-F238E27FC236}">
                  <a16:creationId xmlns:a16="http://schemas.microsoft.com/office/drawing/2014/main" id="{ECC96FAA-0BD8-4936-A328-C33C83870BA7}"/>
                </a:ext>
              </a:extLst>
            </p:cNvPr>
            <p:cNvPicPr>
              <a:picLocks noChangeAspect="1"/>
            </p:cNvPicPr>
            <p:nvPr/>
          </p:nvPicPr>
          <p:blipFill>
            <a:blip r:embed="rId5"/>
            <a:stretch>
              <a:fillRect/>
            </a:stretch>
          </p:blipFill>
          <p:spPr>
            <a:xfrm>
              <a:off x="8513925" y="485503"/>
              <a:ext cx="3417036" cy="1258275"/>
            </a:xfrm>
            <a:prstGeom prst="rect">
              <a:avLst/>
            </a:prstGeom>
            <a:ln w="63500">
              <a:solidFill>
                <a:srgbClr val="00B0F0"/>
              </a:solidFill>
            </a:ln>
          </p:spPr>
        </p:pic>
        <p:pic>
          <p:nvPicPr>
            <p:cNvPr id="9" name="Picture 8">
              <a:extLst>
                <a:ext uri="{FF2B5EF4-FFF2-40B4-BE49-F238E27FC236}">
                  <a16:creationId xmlns:a16="http://schemas.microsoft.com/office/drawing/2014/main" id="{260E9E3C-966B-4F8C-BBA6-B4CAC37563AE}"/>
                </a:ext>
              </a:extLst>
            </p:cNvPr>
            <p:cNvPicPr>
              <a:picLocks noChangeAspect="1"/>
            </p:cNvPicPr>
            <p:nvPr/>
          </p:nvPicPr>
          <p:blipFill>
            <a:blip r:embed="rId6"/>
            <a:stretch>
              <a:fillRect/>
            </a:stretch>
          </p:blipFill>
          <p:spPr>
            <a:xfrm>
              <a:off x="8657771" y="735413"/>
              <a:ext cx="3166765" cy="829845"/>
            </a:xfrm>
            <a:prstGeom prst="rect">
              <a:avLst/>
            </a:prstGeom>
          </p:spPr>
        </p:pic>
      </p:grpSp>
      <p:pic>
        <p:nvPicPr>
          <p:cNvPr id="15" name="Picture 14">
            <a:extLst>
              <a:ext uri="{FF2B5EF4-FFF2-40B4-BE49-F238E27FC236}">
                <a16:creationId xmlns:a16="http://schemas.microsoft.com/office/drawing/2014/main" id="{5FBB6C9E-0358-4B20-A76C-1D19359F7C4D}"/>
              </a:ext>
            </a:extLst>
          </p:cNvPr>
          <p:cNvPicPr>
            <a:picLocks noChangeAspect="1"/>
          </p:cNvPicPr>
          <p:nvPr/>
        </p:nvPicPr>
        <p:blipFill>
          <a:blip r:embed="rId7"/>
          <a:stretch>
            <a:fillRect/>
          </a:stretch>
        </p:blipFill>
        <p:spPr>
          <a:xfrm>
            <a:off x="8580909" y="5474247"/>
            <a:ext cx="3382929" cy="898250"/>
          </a:xfrm>
          <a:prstGeom prst="rect">
            <a:avLst/>
          </a:prstGeom>
          <a:ln w="63500">
            <a:solidFill>
              <a:srgbClr val="DB1565"/>
            </a:solidFill>
          </a:ln>
        </p:spPr>
      </p:pic>
      <p:grpSp>
        <p:nvGrpSpPr>
          <p:cNvPr id="3" name="Group 2">
            <a:extLst>
              <a:ext uri="{FF2B5EF4-FFF2-40B4-BE49-F238E27FC236}">
                <a16:creationId xmlns:a16="http://schemas.microsoft.com/office/drawing/2014/main" id="{6487A033-F497-489F-8CEE-4CC1AE0A8D8D}"/>
              </a:ext>
            </a:extLst>
          </p:cNvPr>
          <p:cNvGrpSpPr/>
          <p:nvPr/>
        </p:nvGrpSpPr>
        <p:grpSpPr>
          <a:xfrm>
            <a:off x="8580909" y="3787934"/>
            <a:ext cx="3382930" cy="1200811"/>
            <a:chOff x="8580909" y="3787934"/>
            <a:chExt cx="3382930" cy="1200811"/>
          </a:xfrm>
        </p:grpSpPr>
        <p:pic>
          <p:nvPicPr>
            <p:cNvPr id="13" name="Picture 12">
              <a:extLst>
                <a:ext uri="{FF2B5EF4-FFF2-40B4-BE49-F238E27FC236}">
                  <a16:creationId xmlns:a16="http://schemas.microsoft.com/office/drawing/2014/main" id="{BDC6C274-AA7E-48E8-9854-84A90F3DF54B}"/>
                </a:ext>
              </a:extLst>
            </p:cNvPr>
            <p:cNvPicPr>
              <a:picLocks noChangeAspect="1"/>
            </p:cNvPicPr>
            <p:nvPr/>
          </p:nvPicPr>
          <p:blipFill>
            <a:blip r:embed="rId8"/>
            <a:stretch>
              <a:fillRect/>
            </a:stretch>
          </p:blipFill>
          <p:spPr>
            <a:xfrm>
              <a:off x="8580909" y="3787934"/>
              <a:ext cx="3382929" cy="1200811"/>
            </a:xfrm>
            <a:prstGeom prst="rect">
              <a:avLst/>
            </a:prstGeom>
            <a:ln w="63500">
              <a:solidFill>
                <a:srgbClr val="92D050"/>
              </a:solidFill>
            </a:ln>
          </p:spPr>
        </p:pic>
        <p:pic>
          <p:nvPicPr>
            <p:cNvPr id="11" name="Picture 10">
              <a:extLst>
                <a:ext uri="{FF2B5EF4-FFF2-40B4-BE49-F238E27FC236}">
                  <a16:creationId xmlns:a16="http://schemas.microsoft.com/office/drawing/2014/main" id="{FAE2D245-C8E6-4A86-BB81-98E6F43FE639}"/>
                </a:ext>
              </a:extLst>
            </p:cNvPr>
            <p:cNvPicPr>
              <a:picLocks noChangeAspect="1"/>
            </p:cNvPicPr>
            <p:nvPr/>
          </p:nvPicPr>
          <p:blipFill>
            <a:blip r:embed="rId9"/>
            <a:stretch>
              <a:fillRect/>
            </a:stretch>
          </p:blipFill>
          <p:spPr>
            <a:xfrm>
              <a:off x="8580909" y="3953173"/>
              <a:ext cx="3382930" cy="939410"/>
            </a:xfrm>
            <a:prstGeom prst="rect">
              <a:avLst/>
            </a:prstGeom>
          </p:spPr>
        </p:pic>
      </p:grpSp>
      <p:pic>
        <p:nvPicPr>
          <p:cNvPr id="7" name="Audio 6">
            <a:hlinkClick r:id="" action="ppaction://media"/>
            <a:extLst>
              <a:ext uri="{FF2B5EF4-FFF2-40B4-BE49-F238E27FC236}">
                <a16:creationId xmlns:a16="http://schemas.microsoft.com/office/drawing/2014/main" id="{31A12153-2A6D-4957-84C7-14C064E3206D}"/>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488738" y="6154738"/>
            <a:ext cx="487362" cy="487362"/>
          </a:xfrm>
          <a:prstGeom prst="rect">
            <a:avLst/>
          </a:prstGeom>
        </p:spPr>
      </p:pic>
      <p:pic>
        <p:nvPicPr>
          <p:cNvPr id="8" name="Picture 13" descr="Logo&#10;&#10;Description automatically generated">
            <a:extLst>
              <a:ext uri="{FF2B5EF4-FFF2-40B4-BE49-F238E27FC236}">
                <a16:creationId xmlns:a16="http://schemas.microsoft.com/office/drawing/2014/main" id="{66C68C94-A90E-F025-66E0-FDB846836B25}"/>
              </a:ext>
            </a:extLst>
          </p:cNvPr>
          <p:cNvPicPr>
            <a:picLocks noChangeAspect="1"/>
          </p:cNvPicPr>
          <p:nvPr/>
        </p:nvPicPr>
        <p:blipFill>
          <a:blip r:embed="rId11"/>
          <a:stretch>
            <a:fillRect/>
          </a:stretch>
        </p:blipFill>
        <p:spPr>
          <a:xfrm>
            <a:off x="8663189" y="5607128"/>
            <a:ext cx="3204692" cy="623573"/>
          </a:xfrm>
          <a:prstGeom prst="rect">
            <a:avLst/>
          </a:prstGeom>
        </p:spPr>
      </p:pic>
    </p:spTree>
    <p:extLst>
      <p:ext uri="{BB962C8B-B14F-4D97-AF65-F5344CB8AC3E}">
        <p14:creationId xmlns:p14="http://schemas.microsoft.com/office/powerpoint/2010/main" val="1176326660"/>
      </p:ext>
    </p:extLst>
  </p:cSld>
  <p:clrMapOvr>
    <a:masterClrMapping/>
  </p:clrMapOvr>
  <mc:AlternateContent xmlns:mc="http://schemas.openxmlformats.org/markup-compatibility/2006" xmlns:p14="http://schemas.microsoft.com/office/powerpoint/2010/main">
    <mc:Choice Requires="p14">
      <p:transition spd="slow" p14:dur="2000" advTm="15428"/>
    </mc:Choice>
    <mc:Fallback xmlns="">
      <p:transition spd="slow" advTm="154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169B652B-1E08-4734-A530-188A85F2491D}"/>
              </a:ext>
            </a:extLst>
          </p:cNvPr>
          <p:cNvSpPr/>
          <p:nvPr/>
        </p:nvSpPr>
        <p:spPr>
          <a:xfrm>
            <a:off x="7697649" y="0"/>
            <a:ext cx="4502727"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020A0E17-99DA-D143-9D97-2D1B8D99C28F}"/>
              </a:ext>
            </a:extLst>
          </p:cNvPr>
          <p:cNvSpPr>
            <a:spLocks noGrp="1"/>
          </p:cNvSpPr>
          <p:nvPr>
            <p:ph type="title"/>
          </p:nvPr>
        </p:nvSpPr>
        <p:spPr>
          <a:xfrm>
            <a:off x="813522" y="432742"/>
            <a:ext cx="9006784" cy="1095506"/>
          </a:xfrm>
        </p:spPr>
        <p:txBody>
          <a:bodyPr lIns="0" tIns="0" rIns="0" bIns="0" anchor="t" anchorCtr="0">
            <a:noAutofit/>
          </a:bodyPr>
          <a:lstStyle/>
          <a:p>
            <a:pPr>
              <a:lnSpc>
                <a:spcPct val="107000"/>
              </a:lnSpc>
              <a:spcAft>
                <a:spcPts val="800"/>
              </a:spcAft>
            </a:pP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1" name="Title 1">
            <a:extLst>
              <a:ext uri="{FF2B5EF4-FFF2-40B4-BE49-F238E27FC236}">
                <a16:creationId xmlns:a16="http://schemas.microsoft.com/office/drawing/2014/main" id="{6BC899B5-22C0-4232-B24B-C4708893C1D3}"/>
              </a:ext>
            </a:extLst>
          </p:cNvPr>
          <p:cNvSpPr txBox="1">
            <a:spLocks/>
          </p:cNvSpPr>
          <p:nvPr/>
        </p:nvSpPr>
        <p:spPr>
          <a:xfrm>
            <a:off x="451740" y="1327399"/>
            <a:ext cx="6968136"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What We Do</a:t>
            </a:r>
          </a:p>
          <a:p>
            <a:pPr>
              <a:lnSpc>
                <a:spcPct val="107000"/>
              </a:lnSpc>
              <a:spcAft>
                <a:spcPts val="800"/>
              </a:spcAft>
            </a:pPr>
            <a:r>
              <a:rPr lang="en-GB" sz="2200">
                <a:latin typeface="Calibri"/>
                <a:ea typeface="+mj-lt"/>
                <a:cs typeface="+mj-lt"/>
              </a:rPr>
              <a:t>Barclays is a British universal bank who support consumers and small businesses through retail banking services, and larger businesses and institutions through corporate and investment banking services.</a:t>
            </a:r>
          </a:p>
          <a:p>
            <a:pP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What We Offer</a:t>
            </a:r>
          </a:p>
          <a:p>
            <a:pPr>
              <a:lnSpc>
                <a:spcPct val="107000"/>
              </a:lnSpc>
              <a:spcAft>
                <a:spcPts val="800"/>
              </a:spcAft>
            </a:pPr>
            <a:endParaRPr lang="en-GB">
              <a:latin typeface="Calibri"/>
            </a:endParaRPr>
          </a:p>
        </p:txBody>
      </p:sp>
      <p:sp>
        <p:nvSpPr>
          <p:cNvPr id="21" name="Title 1">
            <a:extLst>
              <a:ext uri="{FF2B5EF4-FFF2-40B4-BE49-F238E27FC236}">
                <a16:creationId xmlns:a16="http://schemas.microsoft.com/office/drawing/2014/main" id="{549B173F-0135-4422-903F-989496A8804C}"/>
              </a:ext>
            </a:extLst>
          </p:cNvPr>
          <p:cNvSpPr txBox="1">
            <a:spLocks/>
          </p:cNvSpPr>
          <p:nvPr/>
        </p:nvSpPr>
        <p:spPr>
          <a:xfrm>
            <a:off x="-989315" y="4956911"/>
            <a:ext cx="4948842"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endParaRPr lang="en-GB" sz="32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2" name="TextBox 41">
            <a:extLst>
              <a:ext uri="{FF2B5EF4-FFF2-40B4-BE49-F238E27FC236}">
                <a16:creationId xmlns:a16="http://schemas.microsoft.com/office/drawing/2014/main" id="{9F316463-42D0-41AE-9737-C67C5AD57E9B}"/>
              </a:ext>
            </a:extLst>
          </p:cNvPr>
          <p:cNvSpPr txBox="1"/>
          <p:nvPr/>
        </p:nvSpPr>
        <p:spPr>
          <a:xfrm>
            <a:off x="7713696" y="934221"/>
            <a:ext cx="4470632" cy="5118196"/>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GB" sz="2200" b="1" i="0">
                <a:solidFill>
                  <a:schemeClr val="bg1"/>
                </a:solidFill>
                <a:effectLst/>
              </a:rPr>
              <a:t>Customer service and engagement</a:t>
            </a:r>
          </a:p>
          <a:p>
            <a:pPr marL="457200" indent="-457200">
              <a:lnSpc>
                <a:spcPct val="150000"/>
              </a:lnSpc>
              <a:buFont typeface="Arial" panose="020B0604020202020204" pitchFamily="34" charset="0"/>
              <a:buChar char="•"/>
            </a:pPr>
            <a:r>
              <a:rPr lang="en-GB" sz="2200" b="1" i="0" strike="noStrike">
                <a:solidFill>
                  <a:schemeClr val="bg1"/>
                </a:solidFill>
                <a:effectLst/>
              </a:rPr>
              <a:t>Sales and relationship management</a:t>
            </a:r>
          </a:p>
          <a:p>
            <a:pPr marL="457200" indent="-457200">
              <a:lnSpc>
                <a:spcPct val="150000"/>
              </a:lnSpc>
              <a:buFont typeface="Arial" panose="020B0604020202020204" pitchFamily="34" charset="0"/>
              <a:buChar char="•"/>
            </a:pPr>
            <a:r>
              <a:rPr lang="en-GB" sz="2200" b="1" i="0" strike="noStrike">
                <a:solidFill>
                  <a:schemeClr val="bg1"/>
                </a:solidFill>
                <a:effectLst/>
              </a:rPr>
              <a:t>Research, insight and strategy</a:t>
            </a:r>
          </a:p>
          <a:p>
            <a:pPr marL="457200" indent="-457200">
              <a:lnSpc>
                <a:spcPct val="150000"/>
              </a:lnSpc>
              <a:buFont typeface="Arial" panose="020B0604020202020204" pitchFamily="34" charset="0"/>
              <a:buChar char="•"/>
            </a:pPr>
            <a:r>
              <a:rPr lang="en-GB" sz="2200" b="1">
                <a:solidFill>
                  <a:schemeClr val="bg1"/>
                </a:solidFill>
              </a:rPr>
              <a:t>P</a:t>
            </a:r>
            <a:r>
              <a:rPr lang="en-GB" sz="2200" b="1" i="0" strike="noStrike">
                <a:solidFill>
                  <a:schemeClr val="bg1"/>
                </a:solidFill>
                <a:effectLst/>
              </a:rPr>
              <a:t>roducts and services</a:t>
            </a:r>
          </a:p>
          <a:p>
            <a:pPr marL="457200" indent="-457200">
              <a:lnSpc>
                <a:spcPct val="150000"/>
              </a:lnSpc>
              <a:buFont typeface="Arial" panose="020B0604020202020204" pitchFamily="34" charset="0"/>
              <a:buChar char="•"/>
            </a:pPr>
            <a:r>
              <a:rPr lang="en-GB" sz="2200" b="1" i="0" strike="noStrike">
                <a:solidFill>
                  <a:schemeClr val="bg1"/>
                </a:solidFill>
                <a:effectLst/>
              </a:rPr>
              <a:t>Technology</a:t>
            </a:r>
          </a:p>
          <a:p>
            <a:pPr marL="457200" indent="-457200">
              <a:lnSpc>
                <a:spcPct val="150000"/>
              </a:lnSpc>
              <a:buFont typeface="Arial" panose="020B0604020202020204" pitchFamily="34" charset="0"/>
              <a:buChar char="•"/>
            </a:pPr>
            <a:r>
              <a:rPr lang="en-GB" sz="2200" b="1">
                <a:solidFill>
                  <a:schemeClr val="bg1"/>
                </a:solidFill>
              </a:rPr>
              <a:t>Control functions – Risk </a:t>
            </a:r>
            <a:r>
              <a:rPr lang="en-GB" sz="2200" b="1" i="0">
                <a:solidFill>
                  <a:schemeClr val="bg1"/>
                </a:solidFill>
                <a:effectLst/>
              </a:rPr>
              <a:t>Finance, tax and treasury</a:t>
            </a:r>
          </a:p>
          <a:p>
            <a:pPr marL="457200" indent="-457200">
              <a:lnSpc>
                <a:spcPct val="150000"/>
              </a:lnSpc>
              <a:buFont typeface="Arial" panose="020B0604020202020204" pitchFamily="34" charset="0"/>
              <a:buChar char="•"/>
            </a:pPr>
            <a:r>
              <a:rPr lang="en-GB" sz="2200" b="1">
                <a:solidFill>
                  <a:schemeClr val="bg1"/>
                </a:solidFill>
              </a:rPr>
              <a:t>Enabling functions - Operations</a:t>
            </a:r>
          </a:p>
        </p:txBody>
      </p:sp>
      <p:sp>
        <p:nvSpPr>
          <p:cNvPr id="47" name="Title 1">
            <a:extLst>
              <a:ext uri="{FF2B5EF4-FFF2-40B4-BE49-F238E27FC236}">
                <a16:creationId xmlns:a16="http://schemas.microsoft.com/office/drawing/2014/main" id="{1D265EBF-7B87-41EA-B8B2-69E3BBC7743D}"/>
              </a:ext>
            </a:extLst>
          </p:cNvPr>
          <p:cNvSpPr txBox="1">
            <a:spLocks/>
          </p:cNvSpPr>
          <p:nvPr/>
        </p:nvSpPr>
        <p:spPr>
          <a:xfrm>
            <a:off x="7832033" y="153539"/>
            <a:ext cx="4208513" cy="558406"/>
          </a:xfrm>
          <a:prstGeom prst="rect">
            <a:avLst/>
          </a:prstGeom>
          <a:solidFill>
            <a:schemeClr val="bg1"/>
          </a:solidFill>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Career Areas</a:t>
            </a:r>
            <a:endParaRPr lang="en-GB" sz="36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FB1BF85D-3E45-46C6-A1AA-B0EAC8F10624}"/>
              </a:ext>
            </a:extLst>
          </p:cNvPr>
          <p:cNvCxnSpPr>
            <a:cxnSpLocks/>
          </p:cNvCxnSpPr>
          <p:nvPr/>
        </p:nvCxnSpPr>
        <p:spPr>
          <a:xfrm>
            <a:off x="364124" y="1166961"/>
            <a:ext cx="6965350"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71FF0E0-3D78-4C39-96D0-6B3CCE3EF846}"/>
              </a:ext>
            </a:extLst>
          </p:cNvPr>
          <p:cNvPicPr>
            <a:picLocks noChangeAspect="1"/>
          </p:cNvPicPr>
          <p:nvPr/>
        </p:nvPicPr>
        <p:blipFill>
          <a:blip r:embed="rId4"/>
          <a:stretch>
            <a:fillRect/>
          </a:stretch>
        </p:blipFill>
        <p:spPr>
          <a:xfrm>
            <a:off x="283178" y="129577"/>
            <a:ext cx="3652630" cy="957165"/>
          </a:xfrm>
          <a:prstGeom prst="rect">
            <a:avLst/>
          </a:prstGeom>
        </p:spPr>
      </p:pic>
      <p:pic>
        <p:nvPicPr>
          <p:cNvPr id="19" name="Picture 18">
            <a:extLst>
              <a:ext uri="{FF2B5EF4-FFF2-40B4-BE49-F238E27FC236}">
                <a16:creationId xmlns:a16="http://schemas.microsoft.com/office/drawing/2014/main" id="{C50C07DF-9776-428A-8445-74B25790B03B}"/>
              </a:ext>
            </a:extLst>
          </p:cNvPr>
          <p:cNvPicPr>
            <a:picLocks noChangeAspect="1"/>
          </p:cNvPicPr>
          <p:nvPr/>
        </p:nvPicPr>
        <p:blipFill>
          <a:blip r:embed="rId5"/>
          <a:stretch>
            <a:fillRect/>
          </a:stretch>
        </p:blipFill>
        <p:spPr>
          <a:xfrm>
            <a:off x="192547" y="4259919"/>
            <a:ext cx="4863509" cy="2165339"/>
          </a:xfrm>
          <a:prstGeom prst="rect">
            <a:avLst/>
          </a:prstGeom>
        </p:spPr>
      </p:pic>
      <p:pic>
        <p:nvPicPr>
          <p:cNvPr id="3" name="Audio 2">
            <a:hlinkClick r:id="" action="ppaction://media"/>
            <a:extLst>
              <a:ext uri="{FF2B5EF4-FFF2-40B4-BE49-F238E27FC236}">
                <a16:creationId xmlns:a16="http://schemas.microsoft.com/office/drawing/2014/main" id="{F7B27255-5C36-45C3-9B1B-20A1E65C34E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546043685"/>
      </p:ext>
    </p:extLst>
  </p:cSld>
  <p:clrMapOvr>
    <a:masterClrMapping/>
  </p:clrMapOvr>
  <mc:AlternateContent xmlns:mc="http://schemas.openxmlformats.org/markup-compatibility/2006" xmlns:p14="http://schemas.microsoft.com/office/powerpoint/2010/main">
    <mc:Choice Requires="p14">
      <p:transition spd="slow" p14:dur="2000" advTm="29051"/>
    </mc:Choice>
    <mc:Fallback xmlns="">
      <p:transition spd="slow" advTm="290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169B652B-1E08-4734-A530-188A85F2491D}"/>
              </a:ext>
            </a:extLst>
          </p:cNvPr>
          <p:cNvSpPr/>
          <p:nvPr/>
        </p:nvSpPr>
        <p:spPr>
          <a:xfrm>
            <a:off x="7697649" y="0"/>
            <a:ext cx="4502727"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020A0E17-99DA-D143-9D97-2D1B8D99C28F}"/>
              </a:ext>
            </a:extLst>
          </p:cNvPr>
          <p:cNvSpPr>
            <a:spLocks noGrp="1"/>
          </p:cNvSpPr>
          <p:nvPr>
            <p:ph type="title"/>
          </p:nvPr>
        </p:nvSpPr>
        <p:spPr>
          <a:xfrm>
            <a:off x="813522" y="432742"/>
            <a:ext cx="9006784" cy="1095506"/>
          </a:xfrm>
        </p:spPr>
        <p:txBody>
          <a:bodyPr lIns="0" tIns="0" rIns="0" bIns="0" anchor="t" anchorCtr="0">
            <a:noAutofit/>
          </a:bodyPr>
          <a:lstStyle/>
          <a:p>
            <a:pPr>
              <a:lnSpc>
                <a:spcPct val="107000"/>
              </a:lnSpc>
              <a:spcAft>
                <a:spcPts val="800"/>
              </a:spcAft>
            </a:pP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1" name="Title 1">
            <a:extLst>
              <a:ext uri="{FF2B5EF4-FFF2-40B4-BE49-F238E27FC236}">
                <a16:creationId xmlns:a16="http://schemas.microsoft.com/office/drawing/2014/main" id="{6BC899B5-22C0-4232-B24B-C4708893C1D3}"/>
              </a:ext>
            </a:extLst>
          </p:cNvPr>
          <p:cNvSpPr txBox="1">
            <a:spLocks/>
          </p:cNvSpPr>
          <p:nvPr/>
        </p:nvSpPr>
        <p:spPr>
          <a:xfrm>
            <a:off x="451740" y="1327399"/>
            <a:ext cx="6968136"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spcAft>
                <a:spcPts val="800"/>
              </a:spcAft>
            </a:pPr>
            <a:r>
              <a:rPr lang="en-GB" sz="2200" b="1" dirty="0">
                <a:solidFill>
                  <a:schemeClr val="tx1">
                    <a:lumMod val="65000"/>
                    <a:lumOff val="35000"/>
                  </a:schemeClr>
                </a:solidFill>
                <a:latin typeface="Calibri"/>
                <a:ea typeface="+mj-lt"/>
                <a:cs typeface="Times New Roman"/>
              </a:rPr>
              <a:t>To Find out more about a Career at Barclays watch the short video below:</a:t>
            </a:r>
            <a:endParaRPr lang="en-GB" sz="2200" b="1" dirty="0">
              <a:solidFill>
                <a:schemeClr val="tx1">
                  <a:lumMod val="65000"/>
                  <a:lumOff val="35000"/>
                </a:schemeClr>
              </a:solidFill>
              <a:latin typeface="Calibri" panose="020F0502020204030204" pitchFamily="34" charset="0"/>
              <a:ea typeface="+mj-lt"/>
              <a:cs typeface="Times New Roman" panose="02020603050405020304" pitchFamily="18" charset="0"/>
            </a:endParaRPr>
          </a:p>
          <a:p>
            <a:pPr>
              <a:lnSpc>
                <a:spcPct val="107000"/>
              </a:lnSpc>
              <a:spcAft>
                <a:spcPts val="800"/>
              </a:spcAft>
            </a:pPr>
            <a:endParaRPr lang="en-GB" sz="3600" b="1" dirty="0">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a:latin typeface="Calibri"/>
            </a:endParaRPr>
          </a:p>
        </p:txBody>
      </p:sp>
      <p:sp>
        <p:nvSpPr>
          <p:cNvPr id="21" name="Title 1">
            <a:extLst>
              <a:ext uri="{FF2B5EF4-FFF2-40B4-BE49-F238E27FC236}">
                <a16:creationId xmlns:a16="http://schemas.microsoft.com/office/drawing/2014/main" id="{549B173F-0135-4422-903F-989496A8804C}"/>
              </a:ext>
            </a:extLst>
          </p:cNvPr>
          <p:cNvSpPr txBox="1">
            <a:spLocks/>
          </p:cNvSpPr>
          <p:nvPr/>
        </p:nvSpPr>
        <p:spPr>
          <a:xfrm>
            <a:off x="-989315" y="4956911"/>
            <a:ext cx="4948842"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endParaRPr lang="en-GB" sz="32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2" name="TextBox 41">
            <a:extLst>
              <a:ext uri="{FF2B5EF4-FFF2-40B4-BE49-F238E27FC236}">
                <a16:creationId xmlns:a16="http://schemas.microsoft.com/office/drawing/2014/main" id="{9F316463-42D0-41AE-9737-C67C5AD57E9B}"/>
              </a:ext>
            </a:extLst>
          </p:cNvPr>
          <p:cNvSpPr txBox="1"/>
          <p:nvPr/>
        </p:nvSpPr>
        <p:spPr>
          <a:xfrm>
            <a:off x="7713696" y="934221"/>
            <a:ext cx="4470632" cy="5118196"/>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GB" sz="2200" b="1" i="0">
                <a:solidFill>
                  <a:schemeClr val="bg1"/>
                </a:solidFill>
                <a:effectLst/>
              </a:rPr>
              <a:t>Customer service and engagement</a:t>
            </a:r>
          </a:p>
          <a:p>
            <a:pPr marL="457200" indent="-457200">
              <a:lnSpc>
                <a:spcPct val="150000"/>
              </a:lnSpc>
              <a:buFont typeface="Arial" panose="020B0604020202020204" pitchFamily="34" charset="0"/>
              <a:buChar char="•"/>
            </a:pPr>
            <a:r>
              <a:rPr lang="en-GB" sz="2200" b="1" i="0" strike="noStrike">
                <a:solidFill>
                  <a:schemeClr val="bg1"/>
                </a:solidFill>
                <a:effectLst/>
              </a:rPr>
              <a:t>Sales and relationship management</a:t>
            </a:r>
          </a:p>
          <a:p>
            <a:pPr marL="457200" indent="-457200">
              <a:lnSpc>
                <a:spcPct val="150000"/>
              </a:lnSpc>
              <a:buFont typeface="Arial" panose="020B0604020202020204" pitchFamily="34" charset="0"/>
              <a:buChar char="•"/>
            </a:pPr>
            <a:r>
              <a:rPr lang="en-GB" sz="2200" b="1" i="0" strike="noStrike">
                <a:solidFill>
                  <a:schemeClr val="bg1"/>
                </a:solidFill>
                <a:effectLst/>
              </a:rPr>
              <a:t>Research, insight and strategy</a:t>
            </a:r>
          </a:p>
          <a:p>
            <a:pPr marL="457200" indent="-457200">
              <a:lnSpc>
                <a:spcPct val="150000"/>
              </a:lnSpc>
              <a:buFont typeface="Arial" panose="020B0604020202020204" pitchFamily="34" charset="0"/>
              <a:buChar char="•"/>
            </a:pPr>
            <a:r>
              <a:rPr lang="en-GB" sz="2200" b="1">
                <a:solidFill>
                  <a:schemeClr val="bg1"/>
                </a:solidFill>
              </a:rPr>
              <a:t>P</a:t>
            </a:r>
            <a:r>
              <a:rPr lang="en-GB" sz="2200" b="1" i="0" strike="noStrike">
                <a:solidFill>
                  <a:schemeClr val="bg1"/>
                </a:solidFill>
                <a:effectLst/>
              </a:rPr>
              <a:t>roducts and services</a:t>
            </a:r>
          </a:p>
          <a:p>
            <a:pPr marL="457200" indent="-457200">
              <a:lnSpc>
                <a:spcPct val="150000"/>
              </a:lnSpc>
              <a:buFont typeface="Arial" panose="020B0604020202020204" pitchFamily="34" charset="0"/>
              <a:buChar char="•"/>
            </a:pPr>
            <a:r>
              <a:rPr lang="en-GB" sz="2200" b="1" i="0" strike="noStrike">
                <a:solidFill>
                  <a:schemeClr val="bg1"/>
                </a:solidFill>
                <a:effectLst/>
              </a:rPr>
              <a:t>Technology</a:t>
            </a:r>
          </a:p>
          <a:p>
            <a:pPr marL="457200" indent="-457200">
              <a:lnSpc>
                <a:spcPct val="150000"/>
              </a:lnSpc>
              <a:buFont typeface="Arial" panose="020B0604020202020204" pitchFamily="34" charset="0"/>
              <a:buChar char="•"/>
            </a:pPr>
            <a:r>
              <a:rPr lang="en-GB" sz="2200" b="1">
                <a:solidFill>
                  <a:schemeClr val="bg1"/>
                </a:solidFill>
              </a:rPr>
              <a:t>Control functions – Risk </a:t>
            </a:r>
            <a:r>
              <a:rPr lang="en-GB" sz="2200" b="1" i="0">
                <a:solidFill>
                  <a:schemeClr val="bg1"/>
                </a:solidFill>
                <a:effectLst/>
              </a:rPr>
              <a:t>Finance, tax and treasury</a:t>
            </a:r>
          </a:p>
          <a:p>
            <a:pPr marL="457200" indent="-457200">
              <a:lnSpc>
                <a:spcPct val="150000"/>
              </a:lnSpc>
              <a:buFont typeface="Arial" panose="020B0604020202020204" pitchFamily="34" charset="0"/>
              <a:buChar char="•"/>
            </a:pPr>
            <a:r>
              <a:rPr lang="en-GB" sz="2200" b="1">
                <a:solidFill>
                  <a:schemeClr val="bg1"/>
                </a:solidFill>
              </a:rPr>
              <a:t>Enabling functions - Operations</a:t>
            </a:r>
          </a:p>
        </p:txBody>
      </p:sp>
      <p:sp>
        <p:nvSpPr>
          <p:cNvPr id="47" name="Title 1">
            <a:extLst>
              <a:ext uri="{FF2B5EF4-FFF2-40B4-BE49-F238E27FC236}">
                <a16:creationId xmlns:a16="http://schemas.microsoft.com/office/drawing/2014/main" id="{1D265EBF-7B87-41EA-B8B2-69E3BBC7743D}"/>
              </a:ext>
            </a:extLst>
          </p:cNvPr>
          <p:cNvSpPr txBox="1">
            <a:spLocks/>
          </p:cNvSpPr>
          <p:nvPr/>
        </p:nvSpPr>
        <p:spPr>
          <a:xfrm>
            <a:off x="7832033" y="153539"/>
            <a:ext cx="4208513" cy="558406"/>
          </a:xfrm>
          <a:prstGeom prst="rect">
            <a:avLst/>
          </a:prstGeom>
          <a:solidFill>
            <a:schemeClr val="bg1"/>
          </a:solidFill>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Career Areas</a:t>
            </a:r>
            <a:endParaRPr lang="en-GB" sz="36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FB1BF85D-3E45-46C6-A1AA-B0EAC8F10624}"/>
              </a:ext>
            </a:extLst>
          </p:cNvPr>
          <p:cNvCxnSpPr>
            <a:cxnSpLocks/>
          </p:cNvCxnSpPr>
          <p:nvPr/>
        </p:nvCxnSpPr>
        <p:spPr>
          <a:xfrm>
            <a:off x="364124" y="1166961"/>
            <a:ext cx="6965350"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71FF0E0-3D78-4C39-96D0-6B3CCE3EF846}"/>
              </a:ext>
            </a:extLst>
          </p:cNvPr>
          <p:cNvPicPr>
            <a:picLocks noChangeAspect="1"/>
          </p:cNvPicPr>
          <p:nvPr/>
        </p:nvPicPr>
        <p:blipFill>
          <a:blip r:embed="rId3"/>
          <a:stretch>
            <a:fillRect/>
          </a:stretch>
        </p:blipFill>
        <p:spPr>
          <a:xfrm>
            <a:off x="283178" y="129577"/>
            <a:ext cx="3652630" cy="957165"/>
          </a:xfrm>
          <a:prstGeom prst="rect">
            <a:avLst/>
          </a:prstGeom>
        </p:spPr>
      </p:pic>
      <p:pic>
        <p:nvPicPr>
          <p:cNvPr id="4" name="Online Media 1" title="Aneesah – From Graduate to ESG Propositions">
            <a:hlinkClick r:id="" action="ppaction://media"/>
            <a:extLst>
              <a:ext uri="{FF2B5EF4-FFF2-40B4-BE49-F238E27FC236}">
                <a16:creationId xmlns:a16="http://schemas.microsoft.com/office/drawing/2014/main" id="{8AF19BE5-CE73-BA17-9A0D-DCEF4400C72A}"/>
              </a:ext>
            </a:extLst>
          </p:cNvPr>
          <p:cNvPicPr>
            <a:picLocks noRot="1" noChangeAspect="1"/>
          </p:cNvPicPr>
          <p:nvPr>
            <a:videoFile r:link="rId1"/>
          </p:nvPr>
        </p:nvPicPr>
        <p:blipFill>
          <a:blip r:embed="rId4"/>
          <a:stretch>
            <a:fillRect/>
          </a:stretch>
        </p:blipFill>
        <p:spPr>
          <a:xfrm>
            <a:off x="519527" y="2199292"/>
            <a:ext cx="6707187" cy="4483099"/>
          </a:xfrm>
          <a:prstGeom prst="rect">
            <a:avLst/>
          </a:prstGeom>
        </p:spPr>
      </p:pic>
    </p:spTree>
    <p:extLst>
      <p:ext uri="{BB962C8B-B14F-4D97-AF65-F5344CB8AC3E}">
        <p14:creationId xmlns:p14="http://schemas.microsoft.com/office/powerpoint/2010/main" val="1004231332"/>
      </p:ext>
    </p:extLst>
  </p:cSld>
  <p:clrMapOvr>
    <a:masterClrMapping/>
  </p:clrMapOvr>
  <mc:AlternateContent xmlns:mc="http://schemas.openxmlformats.org/markup-compatibility/2006" xmlns:p14="http://schemas.microsoft.com/office/powerpoint/2010/main">
    <mc:Choice Requires="p14">
      <p:transition spd="slow" p14:dur="2000" advTm="29051"/>
    </mc:Choice>
    <mc:Fallback xmlns="">
      <p:transition spd="slow" advTm="29051"/>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169B652B-1E08-4734-A530-188A85F2491D}"/>
              </a:ext>
            </a:extLst>
          </p:cNvPr>
          <p:cNvSpPr/>
          <p:nvPr/>
        </p:nvSpPr>
        <p:spPr>
          <a:xfrm>
            <a:off x="7697649" y="0"/>
            <a:ext cx="4502727"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020A0E17-99DA-D143-9D97-2D1B8D99C28F}"/>
              </a:ext>
            </a:extLst>
          </p:cNvPr>
          <p:cNvSpPr>
            <a:spLocks noGrp="1"/>
          </p:cNvSpPr>
          <p:nvPr>
            <p:ph type="title"/>
          </p:nvPr>
        </p:nvSpPr>
        <p:spPr>
          <a:xfrm>
            <a:off x="813522" y="432742"/>
            <a:ext cx="9006784" cy="1095506"/>
          </a:xfrm>
        </p:spPr>
        <p:txBody>
          <a:bodyPr lIns="0" tIns="0" rIns="0" bIns="0" anchor="t" anchorCtr="0">
            <a:noAutofit/>
          </a:bodyPr>
          <a:lstStyle/>
          <a:p>
            <a:pPr>
              <a:lnSpc>
                <a:spcPct val="107000"/>
              </a:lnSpc>
              <a:spcAft>
                <a:spcPts val="800"/>
              </a:spcAft>
            </a:pP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1" name="Title 1">
            <a:extLst>
              <a:ext uri="{FF2B5EF4-FFF2-40B4-BE49-F238E27FC236}">
                <a16:creationId xmlns:a16="http://schemas.microsoft.com/office/drawing/2014/main" id="{6BC899B5-22C0-4232-B24B-C4708893C1D3}"/>
              </a:ext>
            </a:extLst>
          </p:cNvPr>
          <p:cNvSpPr txBox="1">
            <a:spLocks/>
          </p:cNvSpPr>
          <p:nvPr/>
        </p:nvSpPr>
        <p:spPr>
          <a:xfrm>
            <a:off x="488477" y="1457834"/>
            <a:ext cx="6968136"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What We Do</a:t>
            </a:r>
          </a:p>
          <a:p>
            <a:r>
              <a:rPr lang="en-GB" sz="2200">
                <a:latin typeface="Calibri"/>
                <a:ea typeface="+mj-lt"/>
                <a:cs typeface="+mj-lt"/>
              </a:rPr>
              <a:t>BNP Paribas are an international banking group whose mission is to contribute to a responsible and sustainable economy by financing and advising clients according to the highest ethical standards. They also believe businesses have an important role to play in protecting the planet and have a key focus on addressing Climate Change.</a:t>
            </a:r>
          </a:p>
        </p:txBody>
      </p:sp>
      <p:sp>
        <p:nvSpPr>
          <p:cNvPr id="21" name="Title 1">
            <a:extLst>
              <a:ext uri="{FF2B5EF4-FFF2-40B4-BE49-F238E27FC236}">
                <a16:creationId xmlns:a16="http://schemas.microsoft.com/office/drawing/2014/main" id="{549B173F-0135-4422-903F-989496A8804C}"/>
              </a:ext>
            </a:extLst>
          </p:cNvPr>
          <p:cNvSpPr txBox="1">
            <a:spLocks/>
          </p:cNvSpPr>
          <p:nvPr/>
        </p:nvSpPr>
        <p:spPr>
          <a:xfrm>
            <a:off x="-989315" y="4956911"/>
            <a:ext cx="4948842"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endParaRPr lang="en-GB" sz="32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2" name="TextBox 41">
            <a:extLst>
              <a:ext uri="{FF2B5EF4-FFF2-40B4-BE49-F238E27FC236}">
                <a16:creationId xmlns:a16="http://schemas.microsoft.com/office/drawing/2014/main" id="{9F316463-42D0-41AE-9737-C67C5AD57E9B}"/>
              </a:ext>
            </a:extLst>
          </p:cNvPr>
          <p:cNvSpPr txBox="1"/>
          <p:nvPr/>
        </p:nvSpPr>
        <p:spPr>
          <a:xfrm>
            <a:off x="7778872" y="980495"/>
            <a:ext cx="4360803" cy="4938275"/>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GB" sz="2400" b="1">
                <a:solidFill>
                  <a:schemeClr val="bg1"/>
                </a:solidFill>
              </a:rPr>
              <a:t>Sales &amp; Customer Relations</a:t>
            </a:r>
          </a:p>
          <a:p>
            <a:pPr marL="457200" indent="-457200">
              <a:lnSpc>
                <a:spcPct val="150000"/>
              </a:lnSpc>
              <a:buFont typeface="Arial" panose="020B0604020202020204" pitchFamily="34" charset="0"/>
              <a:buChar char="•"/>
            </a:pPr>
            <a:r>
              <a:rPr lang="en-GB" sz="2400" b="1">
                <a:solidFill>
                  <a:schemeClr val="bg1"/>
                </a:solidFill>
              </a:rPr>
              <a:t>Compliance Roles</a:t>
            </a:r>
          </a:p>
          <a:p>
            <a:pPr marL="457200" indent="-457200">
              <a:lnSpc>
                <a:spcPct val="150000"/>
              </a:lnSpc>
              <a:buFont typeface="Arial" panose="020B0604020202020204" pitchFamily="34" charset="0"/>
              <a:buChar char="•"/>
            </a:pPr>
            <a:r>
              <a:rPr lang="en-GB" sz="2400" b="1">
                <a:solidFill>
                  <a:schemeClr val="bg1"/>
                </a:solidFill>
              </a:rPr>
              <a:t>Digital Professions</a:t>
            </a:r>
          </a:p>
          <a:p>
            <a:pPr marL="457200" indent="-457200">
              <a:lnSpc>
                <a:spcPct val="150000"/>
              </a:lnSpc>
              <a:buFont typeface="Arial" panose="020B0604020202020204" pitchFamily="34" charset="0"/>
              <a:buChar char="•"/>
            </a:pPr>
            <a:r>
              <a:rPr lang="en-GB" sz="2400" b="1">
                <a:solidFill>
                  <a:schemeClr val="bg1"/>
                </a:solidFill>
              </a:rPr>
              <a:t>Financial Expertise Professions</a:t>
            </a:r>
          </a:p>
          <a:p>
            <a:pPr marL="457200" indent="-457200">
              <a:lnSpc>
                <a:spcPct val="150000"/>
              </a:lnSpc>
              <a:buFont typeface="Arial" panose="020B0604020202020204" pitchFamily="34" charset="0"/>
              <a:buChar char="•"/>
            </a:pPr>
            <a:r>
              <a:rPr lang="en-GB" sz="2400" b="1">
                <a:solidFill>
                  <a:schemeClr val="bg1"/>
                </a:solidFill>
              </a:rPr>
              <a:t>IT Professions</a:t>
            </a:r>
          </a:p>
          <a:p>
            <a:pPr marL="457200" indent="-457200">
              <a:lnSpc>
                <a:spcPct val="150000"/>
              </a:lnSpc>
              <a:buFont typeface="Arial" panose="020B0604020202020204" pitchFamily="34" charset="0"/>
              <a:buChar char="•"/>
            </a:pPr>
            <a:r>
              <a:rPr lang="en-GB" sz="2400" b="1">
                <a:solidFill>
                  <a:schemeClr val="bg1"/>
                </a:solidFill>
              </a:rPr>
              <a:t>Audit Positions &amp; General Inspection</a:t>
            </a:r>
          </a:p>
          <a:p>
            <a:pPr>
              <a:lnSpc>
                <a:spcPct val="150000"/>
              </a:lnSpc>
            </a:pPr>
            <a:endParaRPr lang="en-GB" sz="2000" b="1">
              <a:solidFill>
                <a:schemeClr val="bg1"/>
              </a:solidFill>
            </a:endParaRPr>
          </a:p>
        </p:txBody>
      </p:sp>
      <p:sp>
        <p:nvSpPr>
          <p:cNvPr id="47" name="Title 1">
            <a:extLst>
              <a:ext uri="{FF2B5EF4-FFF2-40B4-BE49-F238E27FC236}">
                <a16:creationId xmlns:a16="http://schemas.microsoft.com/office/drawing/2014/main" id="{1D265EBF-7B87-41EA-B8B2-69E3BBC7743D}"/>
              </a:ext>
            </a:extLst>
          </p:cNvPr>
          <p:cNvSpPr txBox="1">
            <a:spLocks/>
          </p:cNvSpPr>
          <p:nvPr/>
        </p:nvSpPr>
        <p:spPr>
          <a:xfrm>
            <a:off x="7866113" y="153539"/>
            <a:ext cx="4178272" cy="558406"/>
          </a:xfrm>
          <a:prstGeom prst="rect">
            <a:avLst/>
          </a:prstGeom>
          <a:solidFill>
            <a:schemeClr val="bg1"/>
          </a:solidFill>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Career Areas</a:t>
            </a:r>
            <a:endParaRPr lang="en-GB" sz="36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FB1BF85D-3E45-46C6-A1AA-B0EAC8F10624}"/>
              </a:ext>
            </a:extLst>
          </p:cNvPr>
          <p:cNvCxnSpPr>
            <a:cxnSpLocks/>
          </p:cNvCxnSpPr>
          <p:nvPr/>
        </p:nvCxnSpPr>
        <p:spPr>
          <a:xfrm>
            <a:off x="364124" y="1166961"/>
            <a:ext cx="6965350"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49F84AF-D80C-4748-BEA2-7D1E7910A232}"/>
              </a:ext>
            </a:extLst>
          </p:cNvPr>
          <p:cNvPicPr>
            <a:picLocks noChangeAspect="1"/>
          </p:cNvPicPr>
          <p:nvPr/>
        </p:nvPicPr>
        <p:blipFill>
          <a:blip r:embed="rId4"/>
          <a:stretch>
            <a:fillRect/>
          </a:stretch>
        </p:blipFill>
        <p:spPr>
          <a:xfrm>
            <a:off x="227141" y="50181"/>
            <a:ext cx="3911605" cy="1086218"/>
          </a:xfrm>
          <a:prstGeom prst="rect">
            <a:avLst/>
          </a:prstGeom>
        </p:spPr>
      </p:pic>
      <p:sp>
        <p:nvSpPr>
          <p:cNvPr id="24" name="TextBox 23">
            <a:extLst>
              <a:ext uri="{FF2B5EF4-FFF2-40B4-BE49-F238E27FC236}">
                <a16:creationId xmlns:a16="http://schemas.microsoft.com/office/drawing/2014/main" id="{61657745-B5B8-4B01-B991-62DD894DA3DA}"/>
              </a:ext>
            </a:extLst>
          </p:cNvPr>
          <p:cNvSpPr txBox="1"/>
          <p:nvPr/>
        </p:nvSpPr>
        <p:spPr>
          <a:xfrm>
            <a:off x="377975" y="4002616"/>
            <a:ext cx="6594762" cy="658835"/>
          </a:xfrm>
          <a:prstGeom prst="rect">
            <a:avLst/>
          </a:prstGeom>
          <a:noFill/>
        </p:spPr>
        <p:txBody>
          <a:bodyPr wrap="square">
            <a:spAutoFit/>
          </a:bodyPr>
          <a:lstStyle/>
          <a:p>
            <a:pP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What We Offer</a:t>
            </a:r>
          </a:p>
        </p:txBody>
      </p:sp>
      <p:pic>
        <p:nvPicPr>
          <p:cNvPr id="3" name="Picture 2">
            <a:extLst>
              <a:ext uri="{FF2B5EF4-FFF2-40B4-BE49-F238E27FC236}">
                <a16:creationId xmlns:a16="http://schemas.microsoft.com/office/drawing/2014/main" id="{BA15F0FA-2B43-48ED-BD2D-7B1307F8697E}"/>
              </a:ext>
            </a:extLst>
          </p:cNvPr>
          <p:cNvPicPr>
            <a:picLocks noChangeAspect="1"/>
          </p:cNvPicPr>
          <p:nvPr/>
        </p:nvPicPr>
        <p:blipFill>
          <a:blip r:embed="rId5"/>
          <a:stretch>
            <a:fillRect/>
          </a:stretch>
        </p:blipFill>
        <p:spPr>
          <a:xfrm>
            <a:off x="245519" y="4639683"/>
            <a:ext cx="6727218" cy="2240712"/>
          </a:xfrm>
          <a:prstGeom prst="rect">
            <a:avLst/>
          </a:prstGeom>
        </p:spPr>
      </p:pic>
      <p:pic>
        <p:nvPicPr>
          <p:cNvPr id="6" name="Audio 5">
            <a:hlinkClick r:id="" action="ppaction://media"/>
            <a:extLst>
              <a:ext uri="{FF2B5EF4-FFF2-40B4-BE49-F238E27FC236}">
                <a16:creationId xmlns:a16="http://schemas.microsoft.com/office/drawing/2014/main" id="{7E852922-0B52-424D-B47B-B10D693FF2D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2425170742"/>
      </p:ext>
    </p:extLst>
  </p:cSld>
  <p:clrMapOvr>
    <a:masterClrMapping/>
  </p:clrMapOvr>
  <mc:AlternateContent xmlns:mc="http://schemas.openxmlformats.org/markup-compatibility/2006" xmlns:p14="http://schemas.microsoft.com/office/powerpoint/2010/main">
    <mc:Choice Requires="p14">
      <p:transition spd="slow" p14:dur="2000" advTm="43358"/>
    </mc:Choice>
    <mc:Fallback xmlns="">
      <p:transition spd="slow" advTm="433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169B652B-1E08-4734-A530-188A85F2491D}"/>
              </a:ext>
            </a:extLst>
          </p:cNvPr>
          <p:cNvSpPr/>
          <p:nvPr/>
        </p:nvSpPr>
        <p:spPr>
          <a:xfrm>
            <a:off x="7697649" y="0"/>
            <a:ext cx="4502727"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020A0E17-99DA-D143-9D97-2D1B8D99C28F}"/>
              </a:ext>
            </a:extLst>
          </p:cNvPr>
          <p:cNvSpPr>
            <a:spLocks noGrp="1"/>
          </p:cNvSpPr>
          <p:nvPr>
            <p:ph type="title"/>
          </p:nvPr>
        </p:nvSpPr>
        <p:spPr>
          <a:xfrm>
            <a:off x="813522" y="432742"/>
            <a:ext cx="9006784" cy="1095506"/>
          </a:xfrm>
        </p:spPr>
        <p:txBody>
          <a:bodyPr lIns="0" tIns="0" rIns="0" bIns="0" anchor="t" anchorCtr="0">
            <a:noAutofit/>
          </a:bodyPr>
          <a:lstStyle/>
          <a:p>
            <a:pPr>
              <a:lnSpc>
                <a:spcPct val="107000"/>
              </a:lnSpc>
              <a:spcAft>
                <a:spcPts val="800"/>
              </a:spcAft>
            </a:pP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1" name="Title 1">
            <a:extLst>
              <a:ext uri="{FF2B5EF4-FFF2-40B4-BE49-F238E27FC236}">
                <a16:creationId xmlns:a16="http://schemas.microsoft.com/office/drawing/2014/main" id="{6BC899B5-22C0-4232-B24B-C4708893C1D3}"/>
              </a:ext>
            </a:extLst>
          </p:cNvPr>
          <p:cNvSpPr txBox="1">
            <a:spLocks/>
          </p:cNvSpPr>
          <p:nvPr/>
        </p:nvSpPr>
        <p:spPr>
          <a:xfrm>
            <a:off x="390194" y="1237475"/>
            <a:ext cx="6968136"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What We Do</a:t>
            </a:r>
          </a:p>
          <a:p>
            <a:pPr>
              <a:lnSpc>
                <a:spcPct val="107000"/>
              </a:lnSpc>
              <a:spcAft>
                <a:spcPts val="800"/>
              </a:spcAft>
            </a:pPr>
            <a:r>
              <a:rPr lang="en-GB" sz="2200">
                <a:latin typeface="Calibri"/>
                <a:ea typeface="+mj-lt"/>
                <a:cs typeface="+mj-lt"/>
              </a:rPr>
              <a:t>Nestlé are the biggest food and beverage company in the world. </a:t>
            </a:r>
          </a:p>
          <a:p>
            <a:pPr>
              <a:lnSpc>
                <a:spcPct val="107000"/>
              </a:lnSpc>
              <a:spcAft>
                <a:spcPts val="800"/>
              </a:spcAft>
            </a:pPr>
            <a:r>
              <a:rPr lang="en-GB" sz="2200">
                <a:latin typeface="Calibri"/>
                <a:ea typeface="+mj-lt"/>
                <a:cs typeface="+mj-lt"/>
              </a:rPr>
              <a:t>“Unlocking the power of food to enhance quality of life for everyone, today and for generations to come. That is our purpose.” – Nestlé</a:t>
            </a:r>
          </a:p>
          <a:p>
            <a:pP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What We Offer</a:t>
            </a:r>
          </a:p>
          <a:p>
            <a:pPr>
              <a:lnSpc>
                <a:spcPct val="107000"/>
              </a:lnSpc>
              <a:spcAft>
                <a:spcPts val="800"/>
              </a:spcAft>
            </a:pPr>
            <a:endParaRPr lang="en-GB" sz="2200" b="1">
              <a:solidFill>
                <a:schemeClr val="tx1">
                  <a:lumMod val="65000"/>
                  <a:lumOff val="35000"/>
                </a:schemeClr>
              </a:solidFill>
              <a:latin typeface="+mn-lt"/>
              <a:cs typeface="Times New Roman" panose="02020603050405020304" pitchFamily="18" charset="0"/>
            </a:endParaRPr>
          </a:p>
        </p:txBody>
      </p:sp>
      <p:pic>
        <p:nvPicPr>
          <p:cNvPr id="17" name="Picture 16">
            <a:extLst>
              <a:ext uri="{FF2B5EF4-FFF2-40B4-BE49-F238E27FC236}">
                <a16:creationId xmlns:a16="http://schemas.microsoft.com/office/drawing/2014/main" id="{4D9127AC-7AAB-498E-A030-3F49D6FD1D5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90194" y="148902"/>
            <a:ext cx="3186973" cy="913599"/>
          </a:xfrm>
          <a:prstGeom prst="rect">
            <a:avLst/>
          </a:prstGeom>
          <a:ln>
            <a:noFill/>
          </a:ln>
        </p:spPr>
      </p:pic>
      <p:sp>
        <p:nvSpPr>
          <p:cNvPr id="21" name="Title 1">
            <a:extLst>
              <a:ext uri="{FF2B5EF4-FFF2-40B4-BE49-F238E27FC236}">
                <a16:creationId xmlns:a16="http://schemas.microsoft.com/office/drawing/2014/main" id="{549B173F-0135-4422-903F-989496A8804C}"/>
              </a:ext>
            </a:extLst>
          </p:cNvPr>
          <p:cNvSpPr txBox="1">
            <a:spLocks/>
          </p:cNvSpPr>
          <p:nvPr/>
        </p:nvSpPr>
        <p:spPr>
          <a:xfrm>
            <a:off x="-989315" y="4956911"/>
            <a:ext cx="4948842"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endParaRPr lang="en-GB" sz="32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2" name="TextBox 41">
            <a:extLst>
              <a:ext uri="{FF2B5EF4-FFF2-40B4-BE49-F238E27FC236}">
                <a16:creationId xmlns:a16="http://schemas.microsoft.com/office/drawing/2014/main" id="{9F316463-42D0-41AE-9737-C67C5AD57E9B}"/>
              </a:ext>
            </a:extLst>
          </p:cNvPr>
          <p:cNvSpPr txBox="1"/>
          <p:nvPr/>
        </p:nvSpPr>
        <p:spPr>
          <a:xfrm>
            <a:off x="7748944" y="793607"/>
            <a:ext cx="4360803" cy="6133859"/>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GB" sz="2200" b="1">
                <a:solidFill>
                  <a:schemeClr val="bg1"/>
                </a:solidFill>
              </a:rPr>
              <a:t>Administration</a:t>
            </a:r>
          </a:p>
          <a:p>
            <a:pPr marL="457200" indent="-457200">
              <a:lnSpc>
                <a:spcPct val="150000"/>
              </a:lnSpc>
              <a:buFont typeface="Arial" panose="020B0604020202020204" pitchFamily="34" charset="0"/>
              <a:buChar char="•"/>
            </a:pPr>
            <a:r>
              <a:rPr lang="en-GB" sz="2200" b="1">
                <a:solidFill>
                  <a:schemeClr val="bg1"/>
                </a:solidFill>
              </a:rPr>
              <a:t>Communication</a:t>
            </a:r>
          </a:p>
          <a:p>
            <a:pPr marL="457200" indent="-457200">
              <a:lnSpc>
                <a:spcPct val="150000"/>
              </a:lnSpc>
              <a:buFont typeface="Arial" panose="020B0604020202020204" pitchFamily="34" charset="0"/>
              <a:buChar char="•"/>
            </a:pPr>
            <a:r>
              <a:rPr lang="en-GB" sz="2200" b="1">
                <a:solidFill>
                  <a:schemeClr val="bg1"/>
                </a:solidFill>
              </a:rPr>
              <a:t>Engineering</a:t>
            </a:r>
          </a:p>
          <a:p>
            <a:pPr marL="457200" indent="-457200">
              <a:lnSpc>
                <a:spcPct val="150000"/>
              </a:lnSpc>
              <a:buFont typeface="Arial" panose="020B0604020202020204" pitchFamily="34" charset="0"/>
              <a:buChar char="•"/>
            </a:pPr>
            <a:r>
              <a:rPr lang="en-GB" sz="2200" b="1">
                <a:solidFill>
                  <a:schemeClr val="bg1"/>
                </a:solidFill>
              </a:rPr>
              <a:t>Finance</a:t>
            </a:r>
          </a:p>
          <a:p>
            <a:pPr marL="457200" indent="-457200">
              <a:lnSpc>
                <a:spcPct val="150000"/>
              </a:lnSpc>
              <a:buFont typeface="Arial" panose="020B0604020202020204" pitchFamily="34" charset="0"/>
              <a:buChar char="•"/>
            </a:pPr>
            <a:r>
              <a:rPr lang="en-GB" sz="2200" b="1">
                <a:solidFill>
                  <a:schemeClr val="bg1"/>
                </a:solidFill>
              </a:rPr>
              <a:t>Human Resources</a:t>
            </a:r>
          </a:p>
          <a:p>
            <a:pPr marL="457200" indent="-457200">
              <a:lnSpc>
                <a:spcPct val="150000"/>
              </a:lnSpc>
              <a:buFont typeface="Arial" panose="020B0604020202020204" pitchFamily="34" charset="0"/>
              <a:buChar char="•"/>
            </a:pPr>
            <a:r>
              <a:rPr lang="en-GB" sz="2200" b="1">
                <a:solidFill>
                  <a:schemeClr val="bg1"/>
                </a:solidFill>
              </a:rPr>
              <a:t>Information &amp; Technology</a:t>
            </a:r>
          </a:p>
          <a:p>
            <a:pPr marL="457200" indent="-457200">
              <a:lnSpc>
                <a:spcPct val="150000"/>
              </a:lnSpc>
              <a:buFont typeface="Arial" panose="020B0604020202020204" pitchFamily="34" charset="0"/>
              <a:buChar char="•"/>
            </a:pPr>
            <a:r>
              <a:rPr lang="en-GB" sz="2200" b="1">
                <a:solidFill>
                  <a:schemeClr val="bg1"/>
                </a:solidFill>
              </a:rPr>
              <a:t>Legal</a:t>
            </a:r>
          </a:p>
          <a:p>
            <a:pPr marL="457200" indent="-457200">
              <a:lnSpc>
                <a:spcPct val="150000"/>
              </a:lnSpc>
              <a:buFont typeface="Arial" panose="020B0604020202020204" pitchFamily="34" charset="0"/>
              <a:buChar char="•"/>
            </a:pPr>
            <a:r>
              <a:rPr lang="en-GB" sz="2200" b="1">
                <a:solidFill>
                  <a:schemeClr val="bg1"/>
                </a:solidFill>
              </a:rPr>
              <a:t>Marketing</a:t>
            </a:r>
          </a:p>
          <a:p>
            <a:pPr marL="457200" indent="-457200">
              <a:lnSpc>
                <a:spcPct val="150000"/>
              </a:lnSpc>
              <a:buFont typeface="Arial" panose="020B0604020202020204" pitchFamily="34" charset="0"/>
              <a:buChar char="•"/>
            </a:pPr>
            <a:r>
              <a:rPr lang="en-GB" sz="2200" b="1">
                <a:solidFill>
                  <a:schemeClr val="bg1"/>
                </a:solidFill>
              </a:rPr>
              <a:t>Research &amp; Development</a:t>
            </a:r>
          </a:p>
          <a:p>
            <a:pPr marL="457200" indent="-457200">
              <a:lnSpc>
                <a:spcPct val="150000"/>
              </a:lnSpc>
              <a:buFont typeface="Arial" panose="020B0604020202020204" pitchFamily="34" charset="0"/>
              <a:buChar char="•"/>
            </a:pPr>
            <a:r>
              <a:rPr lang="en-GB" sz="2200" b="1">
                <a:solidFill>
                  <a:schemeClr val="bg1"/>
                </a:solidFill>
              </a:rPr>
              <a:t>Sales</a:t>
            </a:r>
          </a:p>
          <a:p>
            <a:pPr marL="457200" indent="-457200">
              <a:lnSpc>
                <a:spcPct val="150000"/>
              </a:lnSpc>
              <a:buFont typeface="Arial" panose="020B0604020202020204" pitchFamily="34" charset="0"/>
              <a:buChar char="•"/>
            </a:pPr>
            <a:r>
              <a:rPr lang="en-GB" sz="2200" b="1">
                <a:solidFill>
                  <a:schemeClr val="bg1"/>
                </a:solidFill>
              </a:rPr>
              <a:t>Supply Chain &amp; Procurement</a:t>
            </a:r>
          </a:p>
          <a:p>
            <a:pPr marL="457200" indent="-457200">
              <a:lnSpc>
                <a:spcPct val="150000"/>
              </a:lnSpc>
              <a:buFont typeface="Arial" panose="020B0604020202020204" pitchFamily="34" charset="0"/>
              <a:buChar char="•"/>
            </a:pPr>
            <a:r>
              <a:rPr lang="en-GB" sz="2200" b="1">
                <a:solidFill>
                  <a:schemeClr val="bg1"/>
                </a:solidFill>
              </a:rPr>
              <a:t>Technical &amp; Production</a:t>
            </a:r>
          </a:p>
        </p:txBody>
      </p:sp>
      <p:sp>
        <p:nvSpPr>
          <p:cNvPr id="47" name="Title 1">
            <a:extLst>
              <a:ext uri="{FF2B5EF4-FFF2-40B4-BE49-F238E27FC236}">
                <a16:creationId xmlns:a16="http://schemas.microsoft.com/office/drawing/2014/main" id="{1D265EBF-7B87-41EA-B8B2-69E3BBC7743D}"/>
              </a:ext>
            </a:extLst>
          </p:cNvPr>
          <p:cNvSpPr txBox="1">
            <a:spLocks/>
          </p:cNvSpPr>
          <p:nvPr/>
        </p:nvSpPr>
        <p:spPr>
          <a:xfrm>
            <a:off x="7832033" y="153539"/>
            <a:ext cx="4208513" cy="558406"/>
          </a:xfrm>
          <a:prstGeom prst="rect">
            <a:avLst/>
          </a:prstGeom>
          <a:solidFill>
            <a:schemeClr val="bg1"/>
          </a:solidFill>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Career Areas</a:t>
            </a:r>
            <a:endParaRPr lang="en-GB" sz="36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FB1BF85D-3E45-46C6-A1AA-B0EAC8F10624}"/>
              </a:ext>
            </a:extLst>
          </p:cNvPr>
          <p:cNvCxnSpPr>
            <a:cxnSpLocks/>
          </p:cNvCxnSpPr>
          <p:nvPr/>
        </p:nvCxnSpPr>
        <p:spPr>
          <a:xfrm>
            <a:off x="364124" y="1166961"/>
            <a:ext cx="6965350"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C0A5E51A-F97C-45EA-808F-1CEDF00BB399}"/>
              </a:ext>
            </a:extLst>
          </p:cNvPr>
          <p:cNvPicPr>
            <a:picLocks noChangeAspect="1"/>
          </p:cNvPicPr>
          <p:nvPr/>
        </p:nvPicPr>
        <p:blipFill>
          <a:blip r:embed="rId5"/>
          <a:stretch>
            <a:fillRect/>
          </a:stretch>
        </p:blipFill>
        <p:spPr>
          <a:xfrm>
            <a:off x="162879" y="4565670"/>
            <a:ext cx="4863509" cy="2165339"/>
          </a:xfrm>
          <a:prstGeom prst="rect">
            <a:avLst/>
          </a:prstGeom>
        </p:spPr>
      </p:pic>
      <p:pic>
        <p:nvPicPr>
          <p:cNvPr id="3" name="Audio 2">
            <a:hlinkClick r:id="" action="ppaction://media"/>
            <a:extLst>
              <a:ext uri="{FF2B5EF4-FFF2-40B4-BE49-F238E27FC236}">
                <a16:creationId xmlns:a16="http://schemas.microsoft.com/office/drawing/2014/main" id="{5BAC492E-12BF-4CB8-8917-41713A5F54C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3352711255"/>
      </p:ext>
    </p:extLst>
  </p:cSld>
  <p:clrMapOvr>
    <a:masterClrMapping/>
  </p:clrMapOvr>
  <mc:AlternateContent xmlns:mc="http://schemas.openxmlformats.org/markup-compatibility/2006" xmlns:p14="http://schemas.microsoft.com/office/powerpoint/2010/main">
    <mc:Choice Requires="p14">
      <p:transition spd="slow" p14:dur="2000" advTm="33027"/>
    </mc:Choice>
    <mc:Fallback xmlns="">
      <p:transition spd="slow" advTm="330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169B652B-1E08-4734-A530-188A85F2491D}"/>
              </a:ext>
            </a:extLst>
          </p:cNvPr>
          <p:cNvSpPr/>
          <p:nvPr/>
        </p:nvSpPr>
        <p:spPr>
          <a:xfrm>
            <a:off x="7697649" y="0"/>
            <a:ext cx="4502727"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020A0E17-99DA-D143-9D97-2D1B8D99C28F}"/>
              </a:ext>
            </a:extLst>
          </p:cNvPr>
          <p:cNvSpPr>
            <a:spLocks noGrp="1"/>
          </p:cNvSpPr>
          <p:nvPr>
            <p:ph type="title"/>
          </p:nvPr>
        </p:nvSpPr>
        <p:spPr>
          <a:xfrm>
            <a:off x="813522" y="432742"/>
            <a:ext cx="9006784" cy="1095506"/>
          </a:xfrm>
        </p:spPr>
        <p:txBody>
          <a:bodyPr lIns="0" tIns="0" rIns="0" bIns="0" anchor="t" anchorCtr="0">
            <a:noAutofit/>
          </a:bodyPr>
          <a:lstStyle/>
          <a:p>
            <a:pPr>
              <a:lnSpc>
                <a:spcPct val="107000"/>
              </a:lnSpc>
              <a:spcAft>
                <a:spcPts val="800"/>
              </a:spcAft>
            </a:pP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1" name="Title 1">
            <a:extLst>
              <a:ext uri="{FF2B5EF4-FFF2-40B4-BE49-F238E27FC236}">
                <a16:creationId xmlns:a16="http://schemas.microsoft.com/office/drawing/2014/main" id="{6BC899B5-22C0-4232-B24B-C4708893C1D3}"/>
              </a:ext>
            </a:extLst>
          </p:cNvPr>
          <p:cNvSpPr txBox="1">
            <a:spLocks/>
          </p:cNvSpPr>
          <p:nvPr/>
        </p:nvSpPr>
        <p:spPr>
          <a:xfrm>
            <a:off x="390194" y="1237475"/>
            <a:ext cx="6968136"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spcAft>
                <a:spcPts val="800"/>
              </a:spcAft>
            </a:pPr>
            <a:endParaRPr lang="en-GB" sz="3600" b="1" dirty="0">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sz="2200" b="1">
              <a:solidFill>
                <a:schemeClr val="tx1">
                  <a:lumMod val="65000"/>
                  <a:lumOff val="35000"/>
                </a:schemeClr>
              </a:solidFill>
              <a:latin typeface="+mn-lt"/>
              <a:cs typeface="Times New Roman" panose="02020603050405020304" pitchFamily="18" charset="0"/>
            </a:endParaRPr>
          </a:p>
        </p:txBody>
      </p:sp>
      <p:pic>
        <p:nvPicPr>
          <p:cNvPr id="17" name="Picture 16">
            <a:extLst>
              <a:ext uri="{FF2B5EF4-FFF2-40B4-BE49-F238E27FC236}">
                <a16:creationId xmlns:a16="http://schemas.microsoft.com/office/drawing/2014/main" id="{4D9127AC-7AAB-498E-A030-3F49D6FD1D5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90194" y="148902"/>
            <a:ext cx="3186973" cy="913599"/>
          </a:xfrm>
          <a:prstGeom prst="rect">
            <a:avLst/>
          </a:prstGeom>
          <a:ln>
            <a:noFill/>
          </a:ln>
        </p:spPr>
      </p:pic>
      <p:sp>
        <p:nvSpPr>
          <p:cNvPr id="21" name="Title 1">
            <a:extLst>
              <a:ext uri="{FF2B5EF4-FFF2-40B4-BE49-F238E27FC236}">
                <a16:creationId xmlns:a16="http://schemas.microsoft.com/office/drawing/2014/main" id="{549B173F-0135-4422-903F-989496A8804C}"/>
              </a:ext>
            </a:extLst>
          </p:cNvPr>
          <p:cNvSpPr txBox="1">
            <a:spLocks/>
          </p:cNvSpPr>
          <p:nvPr/>
        </p:nvSpPr>
        <p:spPr>
          <a:xfrm>
            <a:off x="-989315" y="4956911"/>
            <a:ext cx="4948842"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endParaRPr lang="en-GB" sz="32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2" name="TextBox 41">
            <a:extLst>
              <a:ext uri="{FF2B5EF4-FFF2-40B4-BE49-F238E27FC236}">
                <a16:creationId xmlns:a16="http://schemas.microsoft.com/office/drawing/2014/main" id="{9F316463-42D0-41AE-9737-C67C5AD57E9B}"/>
              </a:ext>
            </a:extLst>
          </p:cNvPr>
          <p:cNvSpPr txBox="1"/>
          <p:nvPr/>
        </p:nvSpPr>
        <p:spPr>
          <a:xfrm>
            <a:off x="7748944" y="793607"/>
            <a:ext cx="4360803" cy="6133859"/>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GB" sz="2200" b="1">
                <a:solidFill>
                  <a:schemeClr val="bg1"/>
                </a:solidFill>
              </a:rPr>
              <a:t>Administration</a:t>
            </a:r>
          </a:p>
          <a:p>
            <a:pPr marL="457200" indent="-457200">
              <a:lnSpc>
                <a:spcPct val="150000"/>
              </a:lnSpc>
              <a:buFont typeface="Arial" panose="020B0604020202020204" pitchFamily="34" charset="0"/>
              <a:buChar char="•"/>
            </a:pPr>
            <a:r>
              <a:rPr lang="en-GB" sz="2200" b="1">
                <a:solidFill>
                  <a:schemeClr val="bg1"/>
                </a:solidFill>
              </a:rPr>
              <a:t>Communication</a:t>
            </a:r>
          </a:p>
          <a:p>
            <a:pPr marL="457200" indent="-457200">
              <a:lnSpc>
                <a:spcPct val="150000"/>
              </a:lnSpc>
              <a:buFont typeface="Arial" panose="020B0604020202020204" pitchFamily="34" charset="0"/>
              <a:buChar char="•"/>
            </a:pPr>
            <a:r>
              <a:rPr lang="en-GB" sz="2200" b="1">
                <a:solidFill>
                  <a:schemeClr val="bg1"/>
                </a:solidFill>
              </a:rPr>
              <a:t>Engineering</a:t>
            </a:r>
          </a:p>
          <a:p>
            <a:pPr marL="457200" indent="-457200">
              <a:lnSpc>
                <a:spcPct val="150000"/>
              </a:lnSpc>
              <a:buFont typeface="Arial" panose="020B0604020202020204" pitchFamily="34" charset="0"/>
              <a:buChar char="•"/>
            </a:pPr>
            <a:r>
              <a:rPr lang="en-GB" sz="2200" b="1">
                <a:solidFill>
                  <a:schemeClr val="bg1"/>
                </a:solidFill>
              </a:rPr>
              <a:t>Finance</a:t>
            </a:r>
          </a:p>
          <a:p>
            <a:pPr marL="457200" indent="-457200">
              <a:lnSpc>
                <a:spcPct val="150000"/>
              </a:lnSpc>
              <a:buFont typeface="Arial" panose="020B0604020202020204" pitchFamily="34" charset="0"/>
              <a:buChar char="•"/>
            </a:pPr>
            <a:r>
              <a:rPr lang="en-GB" sz="2200" b="1">
                <a:solidFill>
                  <a:schemeClr val="bg1"/>
                </a:solidFill>
              </a:rPr>
              <a:t>Human Resources</a:t>
            </a:r>
          </a:p>
          <a:p>
            <a:pPr marL="457200" indent="-457200">
              <a:lnSpc>
                <a:spcPct val="150000"/>
              </a:lnSpc>
              <a:buFont typeface="Arial" panose="020B0604020202020204" pitchFamily="34" charset="0"/>
              <a:buChar char="•"/>
            </a:pPr>
            <a:r>
              <a:rPr lang="en-GB" sz="2200" b="1">
                <a:solidFill>
                  <a:schemeClr val="bg1"/>
                </a:solidFill>
              </a:rPr>
              <a:t>Information &amp; Technology</a:t>
            </a:r>
          </a:p>
          <a:p>
            <a:pPr marL="457200" indent="-457200">
              <a:lnSpc>
                <a:spcPct val="150000"/>
              </a:lnSpc>
              <a:buFont typeface="Arial" panose="020B0604020202020204" pitchFamily="34" charset="0"/>
              <a:buChar char="•"/>
            </a:pPr>
            <a:r>
              <a:rPr lang="en-GB" sz="2200" b="1">
                <a:solidFill>
                  <a:schemeClr val="bg1"/>
                </a:solidFill>
              </a:rPr>
              <a:t>Legal</a:t>
            </a:r>
          </a:p>
          <a:p>
            <a:pPr marL="457200" indent="-457200">
              <a:lnSpc>
                <a:spcPct val="150000"/>
              </a:lnSpc>
              <a:buFont typeface="Arial" panose="020B0604020202020204" pitchFamily="34" charset="0"/>
              <a:buChar char="•"/>
            </a:pPr>
            <a:r>
              <a:rPr lang="en-GB" sz="2200" b="1">
                <a:solidFill>
                  <a:schemeClr val="bg1"/>
                </a:solidFill>
              </a:rPr>
              <a:t>Marketing</a:t>
            </a:r>
          </a:p>
          <a:p>
            <a:pPr marL="457200" indent="-457200">
              <a:lnSpc>
                <a:spcPct val="150000"/>
              </a:lnSpc>
              <a:buFont typeface="Arial" panose="020B0604020202020204" pitchFamily="34" charset="0"/>
              <a:buChar char="•"/>
            </a:pPr>
            <a:r>
              <a:rPr lang="en-GB" sz="2200" b="1">
                <a:solidFill>
                  <a:schemeClr val="bg1"/>
                </a:solidFill>
              </a:rPr>
              <a:t>Research &amp; Development</a:t>
            </a:r>
          </a:p>
          <a:p>
            <a:pPr marL="457200" indent="-457200">
              <a:lnSpc>
                <a:spcPct val="150000"/>
              </a:lnSpc>
              <a:buFont typeface="Arial" panose="020B0604020202020204" pitchFamily="34" charset="0"/>
              <a:buChar char="•"/>
            </a:pPr>
            <a:r>
              <a:rPr lang="en-GB" sz="2200" b="1">
                <a:solidFill>
                  <a:schemeClr val="bg1"/>
                </a:solidFill>
              </a:rPr>
              <a:t>Sales</a:t>
            </a:r>
          </a:p>
          <a:p>
            <a:pPr marL="457200" indent="-457200">
              <a:lnSpc>
                <a:spcPct val="150000"/>
              </a:lnSpc>
              <a:buFont typeface="Arial" panose="020B0604020202020204" pitchFamily="34" charset="0"/>
              <a:buChar char="•"/>
            </a:pPr>
            <a:r>
              <a:rPr lang="en-GB" sz="2200" b="1">
                <a:solidFill>
                  <a:schemeClr val="bg1"/>
                </a:solidFill>
              </a:rPr>
              <a:t>Supply Chain &amp; Procurement</a:t>
            </a:r>
          </a:p>
          <a:p>
            <a:pPr marL="457200" indent="-457200">
              <a:lnSpc>
                <a:spcPct val="150000"/>
              </a:lnSpc>
              <a:buFont typeface="Arial" panose="020B0604020202020204" pitchFamily="34" charset="0"/>
              <a:buChar char="•"/>
            </a:pPr>
            <a:r>
              <a:rPr lang="en-GB" sz="2200" b="1">
                <a:solidFill>
                  <a:schemeClr val="bg1"/>
                </a:solidFill>
              </a:rPr>
              <a:t>Technical &amp; Production</a:t>
            </a:r>
          </a:p>
        </p:txBody>
      </p:sp>
      <p:sp>
        <p:nvSpPr>
          <p:cNvPr id="47" name="Title 1">
            <a:extLst>
              <a:ext uri="{FF2B5EF4-FFF2-40B4-BE49-F238E27FC236}">
                <a16:creationId xmlns:a16="http://schemas.microsoft.com/office/drawing/2014/main" id="{1D265EBF-7B87-41EA-B8B2-69E3BBC7743D}"/>
              </a:ext>
            </a:extLst>
          </p:cNvPr>
          <p:cNvSpPr txBox="1">
            <a:spLocks/>
          </p:cNvSpPr>
          <p:nvPr/>
        </p:nvSpPr>
        <p:spPr>
          <a:xfrm>
            <a:off x="7832033" y="153539"/>
            <a:ext cx="4208513" cy="558406"/>
          </a:xfrm>
          <a:prstGeom prst="rect">
            <a:avLst/>
          </a:prstGeom>
          <a:solidFill>
            <a:schemeClr val="bg1"/>
          </a:solidFill>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Career Areas</a:t>
            </a:r>
            <a:endParaRPr lang="en-GB" sz="36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FB1BF85D-3E45-46C6-A1AA-B0EAC8F10624}"/>
              </a:ext>
            </a:extLst>
          </p:cNvPr>
          <p:cNvCxnSpPr>
            <a:cxnSpLocks/>
          </p:cNvCxnSpPr>
          <p:nvPr/>
        </p:nvCxnSpPr>
        <p:spPr>
          <a:xfrm>
            <a:off x="364124" y="1166961"/>
            <a:ext cx="6965350"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D933649-3B8D-7C4B-FB6A-E4E18DA3A271}"/>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cs typeface="Calibri"/>
            </a:endParaRPr>
          </a:p>
        </p:txBody>
      </p:sp>
      <p:sp>
        <p:nvSpPr>
          <p:cNvPr id="4" name="TextBox 3">
            <a:extLst>
              <a:ext uri="{FF2B5EF4-FFF2-40B4-BE49-F238E27FC236}">
                <a16:creationId xmlns:a16="http://schemas.microsoft.com/office/drawing/2014/main" id="{E78A1894-BBC4-4E4B-023A-F6D2698C5605}"/>
              </a:ext>
            </a:extLst>
          </p:cNvPr>
          <p:cNvSpPr txBox="1"/>
          <p:nvPr/>
        </p:nvSpPr>
        <p:spPr>
          <a:xfrm>
            <a:off x="309638" y="1374019"/>
            <a:ext cx="6891866"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200" b="1" dirty="0">
                <a:solidFill>
                  <a:srgbClr val="595959"/>
                </a:solidFill>
              </a:rPr>
              <a:t>To Find out more about a Career at Nestle  watch the short video below:</a:t>
            </a:r>
            <a:endParaRPr lang="en-GB" sz="2400" dirty="0">
              <a:cs typeface="Calibri" panose="020F0502020204030204"/>
            </a:endParaRPr>
          </a:p>
        </p:txBody>
      </p:sp>
      <p:pic>
        <p:nvPicPr>
          <p:cNvPr id="5" name="Online Media 4" title="Nestlé Academy Stories - Abbie">
            <a:hlinkClick r:id="" action="ppaction://media"/>
            <a:extLst>
              <a:ext uri="{FF2B5EF4-FFF2-40B4-BE49-F238E27FC236}">
                <a16:creationId xmlns:a16="http://schemas.microsoft.com/office/drawing/2014/main" id="{310A704A-1872-3B57-3B1A-095B3121CDB2}"/>
              </a:ext>
            </a:extLst>
          </p:cNvPr>
          <p:cNvPicPr>
            <a:picLocks noRot="1" noChangeAspect="1"/>
          </p:cNvPicPr>
          <p:nvPr>
            <a:videoFile r:link="rId1"/>
          </p:nvPr>
        </p:nvPicPr>
        <p:blipFill>
          <a:blip r:embed="rId4"/>
          <a:stretch>
            <a:fillRect/>
          </a:stretch>
        </p:blipFill>
        <p:spPr>
          <a:xfrm>
            <a:off x="665239" y="2276022"/>
            <a:ext cx="6470951" cy="4192813"/>
          </a:xfrm>
          <a:prstGeom prst="rect">
            <a:avLst/>
          </a:prstGeom>
        </p:spPr>
      </p:pic>
    </p:spTree>
    <p:extLst>
      <p:ext uri="{BB962C8B-B14F-4D97-AF65-F5344CB8AC3E}">
        <p14:creationId xmlns:p14="http://schemas.microsoft.com/office/powerpoint/2010/main" val="429587921"/>
      </p:ext>
    </p:extLst>
  </p:cSld>
  <p:clrMapOvr>
    <a:masterClrMapping/>
  </p:clrMapOvr>
  <mc:AlternateContent xmlns:mc="http://schemas.openxmlformats.org/markup-compatibility/2006" xmlns:p14="http://schemas.microsoft.com/office/powerpoint/2010/main">
    <mc:Choice Requires="p14">
      <p:transition spd="slow" p14:dur="2000" advTm="33027"/>
    </mc:Choice>
    <mc:Fallback xmlns="">
      <p:transition spd="slow" advTm="33027"/>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169B652B-1E08-4734-A530-188A85F2491D}"/>
              </a:ext>
            </a:extLst>
          </p:cNvPr>
          <p:cNvSpPr/>
          <p:nvPr/>
        </p:nvSpPr>
        <p:spPr>
          <a:xfrm>
            <a:off x="7697649" y="0"/>
            <a:ext cx="4502727"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020A0E17-99DA-D143-9D97-2D1B8D99C28F}"/>
              </a:ext>
            </a:extLst>
          </p:cNvPr>
          <p:cNvSpPr>
            <a:spLocks noGrp="1"/>
          </p:cNvSpPr>
          <p:nvPr>
            <p:ph type="title"/>
          </p:nvPr>
        </p:nvSpPr>
        <p:spPr>
          <a:xfrm>
            <a:off x="813522" y="432742"/>
            <a:ext cx="9006784" cy="1095506"/>
          </a:xfrm>
        </p:spPr>
        <p:txBody>
          <a:bodyPr lIns="0" tIns="0" rIns="0" bIns="0" anchor="t" anchorCtr="0">
            <a:noAutofit/>
          </a:bodyPr>
          <a:lstStyle/>
          <a:p>
            <a:pPr>
              <a:lnSpc>
                <a:spcPct val="107000"/>
              </a:lnSpc>
              <a:spcAft>
                <a:spcPts val="800"/>
              </a:spcAft>
            </a:pP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1" name="Title 1">
            <a:extLst>
              <a:ext uri="{FF2B5EF4-FFF2-40B4-BE49-F238E27FC236}">
                <a16:creationId xmlns:a16="http://schemas.microsoft.com/office/drawing/2014/main" id="{6BC899B5-22C0-4232-B24B-C4708893C1D3}"/>
              </a:ext>
            </a:extLst>
          </p:cNvPr>
          <p:cNvSpPr txBox="1">
            <a:spLocks/>
          </p:cNvSpPr>
          <p:nvPr/>
        </p:nvSpPr>
        <p:spPr>
          <a:xfrm>
            <a:off x="476571" y="1112553"/>
            <a:ext cx="6968136"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spcAft>
                <a:spcPts val="800"/>
              </a:spcAft>
            </a:pPr>
            <a:r>
              <a:rPr lang="en-GB" sz="3600" b="1" dirty="0">
                <a:solidFill>
                  <a:schemeClr val="tx1">
                    <a:lumMod val="65000"/>
                    <a:lumOff val="35000"/>
                  </a:schemeClr>
                </a:solidFill>
                <a:latin typeface="Calibri"/>
                <a:ea typeface="Calibri" panose="020F0502020204030204" pitchFamily="34" charset="0"/>
                <a:cs typeface="Times New Roman"/>
              </a:rPr>
              <a:t>What We Do</a:t>
            </a:r>
          </a:p>
          <a:p>
            <a:r>
              <a:rPr lang="en-GB" sz="2200" dirty="0">
                <a:latin typeface="Calibri"/>
                <a:ea typeface="+mj-lt"/>
                <a:cs typeface="+mj-lt"/>
              </a:rPr>
              <a:t>Siemens is a global technology powerhouse that bring together the digital and physical worlds to benefit customers and society across industry, infrastructure, transport and healthcare. We focus on intelligent infrastructure for buildings and decentralised energy systems, on automation and digitalisation in the process and manufacturing industries, and on smart mobility solutions for rail and road transport</a:t>
            </a:r>
            <a:r>
              <a:rPr lang="en-GB" sz="2200" dirty="0">
                <a:ea typeface="+mj-lt"/>
                <a:cs typeface="+mj-lt"/>
              </a:rPr>
              <a:t>.</a:t>
            </a:r>
            <a:endParaRPr lang="en-GB" dirty="0"/>
          </a:p>
          <a:p>
            <a:endParaRPr lang="en-GB" sz="2200" dirty="0">
              <a:latin typeface="Calibri"/>
              <a:ea typeface="+mj-lt"/>
              <a:cs typeface="+mj-lt"/>
            </a:endParaRPr>
          </a:p>
        </p:txBody>
      </p:sp>
      <p:sp>
        <p:nvSpPr>
          <p:cNvPr id="21" name="Title 1">
            <a:extLst>
              <a:ext uri="{FF2B5EF4-FFF2-40B4-BE49-F238E27FC236}">
                <a16:creationId xmlns:a16="http://schemas.microsoft.com/office/drawing/2014/main" id="{549B173F-0135-4422-903F-989496A8804C}"/>
              </a:ext>
            </a:extLst>
          </p:cNvPr>
          <p:cNvSpPr txBox="1">
            <a:spLocks/>
          </p:cNvSpPr>
          <p:nvPr/>
        </p:nvSpPr>
        <p:spPr>
          <a:xfrm>
            <a:off x="-989315" y="4956911"/>
            <a:ext cx="4948842" cy="109550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endParaRPr lang="en-GB" sz="3200" b="1">
              <a:solidFill>
                <a:schemeClr val="tx1">
                  <a:lumMod val="65000"/>
                  <a:lumOff val="35000"/>
                </a:schemeClr>
              </a:solidFill>
              <a:latin typeface="Calibri" panose="020F0502020204030204" pitchFamily="34" charset="0"/>
              <a:cs typeface="Times New Roman" panose="02020603050405020304" pitchFamily="18" charset="0"/>
            </a:endParaRPr>
          </a:p>
        </p:txBody>
      </p:sp>
      <p:sp>
        <p:nvSpPr>
          <p:cNvPr id="42" name="TextBox 41">
            <a:extLst>
              <a:ext uri="{FF2B5EF4-FFF2-40B4-BE49-F238E27FC236}">
                <a16:creationId xmlns:a16="http://schemas.microsoft.com/office/drawing/2014/main" id="{9F316463-42D0-41AE-9737-C67C5AD57E9B}"/>
              </a:ext>
            </a:extLst>
          </p:cNvPr>
          <p:cNvSpPr txBox="1"/>
          <p:nvPr/>
        </p:nvSpPr>
        <p:spPr>
          <a:xfrm>
            <a:off x="7778872" y="980495"/>
            <a:ext cx="4360803" cy="5492273"/>
          </a:xfrm>
          <a:prstGeom prst="rect">
            <a:avLst/>
          </a:prstGeom>
          <a:noFill/>
        </p:spPr>
        <p:txBody>
          <a:bodyPr wrap="square" lIns="91440" tIns="45720" rIns="91440" bIns="45720" rtlCol="0" anchor="t">
            <a:spAutoFit/>
          </a:bodyPr>
          <a:lstStyle/>
          <a:p>
            <a:pPr marL="342900" indent="-342900">
              <a:lnSpc>
                <a:spcPct val="150000"/>
              </a:lnSpc>
              <a:buFont typeface="Arial"/>
              <a:buChar char="•"/>
            </a:pPr>
            <a:r>
              <a:rPr lang="en-GB" sz="2400" b="1" dirty="0">
                <a:solidFill>
                  <a:schemeClr val="bg1"/>
                </a:solidFill>
                <a:ea typeface="+mn-lt"/>
                <a:cs typeface="+mn-lt"/>
              </a:rPr>
              <a:t>Rail Engineering – Technician</a:t>
            </a:r>
            <a:endParaRPr lang="en-GB" sz="2400" b="1" dirty="0">
              <a:solidFill>
                <a:schemeClr val="bg1"/>
              </a:solidFill>
              <a:cs typeface="Calibri"/>
            </a:endParaRPr>
          </a:p>
          <a:p>
            <a:pPr marL="342900" indent="-342900">
              <a:lnSpc>
                <a:spcPct val="150000"/>
              </a:lnSpc>
              <a:buFont typeface="Arial"/>
              <a:buChar char="•"/>
            </a:pPr>
            <a:r>
              <a:rPr lang="en-GB" sz="2400" b="1" dirty="0">
                <a:solidFill>
                  <a:schemeClr val="bg1"/>
                </a:solidFill>
                <a:ea typeface="+mn-lt"/>
                <a:cs typeface="+mn-lt"/>
              </a:rPr>
              <a:t>Data Analyst</a:t>
            </a:r>
          </a:p>
          <a:p>
            <a:pPr marL="342900" indent="-342900">
              <a:lnSpc>
                <a:spcPct val="150000"/>
              </a:lnSpc>
              <a:buFont typeface="Arial"/>
              <a:buChar char="•"/>
            </a:pPr>
            <a:r>
              <a:rPr lang="en-GB" sz="2400" b="1" dirty="0">
                <a:solidFill>
                  <a:schemeClr val="bg1"/>
                </a:solidFill>
                <a:ea typeface="+mn-lt"/>
                <a:cs typeface="+mn-lt"/>
              </a:rPr>
              <a:t>Mechanical Engineering</a:t>
            </a:r>
          </a:p>
          <a:p>
            <a:pPr marL="342900" indent="-342900">
              <a:lnSpc>
                <a:spcPct val="150000"/>
              </a:lnSpc>
              <a:buFont typeface="Arial"/>
              <a:buChar char="•"/>
            </a:pPr>
            <a:r>
              <a:rPr lang="en-GB" sz="2400" b="1" dirty="0">
                <a:solidFill>
                  <a:schemeClr val="bg1"/>
                </a:solidFill>
                <a:ea typeface="+mn-lt"/>
                <a:cs typeface="+mn-lt"/>
              </a:rPr>
              <a:t>Risk and Safety Management</a:t>
            </a:r>
            <a:endParaRPr lang="en-GB" sz="2400" b="1" dirty="0">
              <a:solidFill>
                <a:schemeClr val="bg1"/>
              </a:solidFill>
              <a:cs typeface="Calibri"/>
            </a:endParaRPr>
          </a:p>
          <a:p>
            <a:pPr marL="342900" indent="-342900">
              <a:buFont typeface="Arial"/>
              <a:buChar char="•"/>
            </a:pPr>
            <a:r>
              <a:rPr lang="en-GB" sz="2400" b="1" dirty="0">
                <a:solidFill>
                  <a:schemeClr val="bg1"/>
                </a:solidFill>
                <a:ea typeface="+mn-lt"/>
                <a:cs typeface="+mn-lt"/>
              </a:rPr>
              <a:t>Digital and Technology Solutions</a:t>
            </a:r>
          </a:p>
          <a:p>
            <a:pPr marL="342900" indent="-342900">
              <a:buFont typeface="Arial"/>
              <a:buChar char="•"/>
            </a:pPr>
            <a:r>
              <a:rPr lang="en-GB" sz="2400" b="1" dirty="0">
                <a:solidFill>
                  <a:schemeClr val="bg1"/>
                </a:solidFill>
                <a:ea typeface="+mn-lt"/>
                <a:cs typeface="+mn-lt"/>
              </a:rPr>
              <a:t>Manufacturing</a:t>
            </a:r>
            <a:endParaRPr lang="en-GB" sz="2400" b="1" dirty="0">
              <a:solidFill>
                <a:schemeClr val="bg1"/>
              </a:solidFill>
              <a:cs typeface="Calibri"/>
            </a:endParaRPr>
          </a:p>
          <a:p>
            <a:pPr marL="342900" indent="-342900">
              <a:buFont typeface="Arial"/>
              <a:buChar char="•"/>
            </a:pPr>
            <a:endParaRPr lang="en-GB" sz="2400" b="1" dirty="0">
              <a:solidFill>
                <a:schemeClr val="bg1"/>
              </a:solidFill>
              <a:cs typeface="Calibri"/>
            </a:endParaRPr>
          </a:p>
          <a:p>
            <a:pPr marL="342900" indent="-342900">
              <a:buFont typeface="Arial"/>
              <a:buChar char="•"/>
            </a:pPr>
            <a:endParaRPr lang="en-GB" sz="2400" b="1" dirty="0">
              <a:solidFill>
                <a:schemeClr val="bg1"/>
              </a:solidFill>
              <a:cs typeface="Calibri"/>
            </a:endParaRPr>
          </a:p>
          <a:p>
            <a:pPr marL="285750" indent="-285750">
              <a:buFont typeface="Arial"/>
              <a:buChar char="•"/>
            </a:pPr>
            <a:endParaRPr lang="en-GB" sz="2400" b="1" dirty="0">
              <a:solidFill>
                <a:schemeClr val="bg1"/>
              </a:solidFill>
              <a:cs typeface="Calibri"/>
            </a:endParaRPr>
          </a:p>
          <a:p>
            <a:pPr>
              <a:lnSpc>
                <a:spcPct val="150000"/>
              </a:lnSpc>
            </a:pPr>
            <a:endParaRPr lang="en-GB" sz="2400" b="1" dirty="0">
              <a:solidFill>
                <a:schemeClr val="bg1"/>
              </a:solidFill>
              <a:cs typeface="Calibri"/>
            </a:endParaRPr>
          </a:p>
          <a:p>
            <a:pPr>
              <a:lnSpc>
                <a:spcPct val="150000"/>
              </a:lnSpc>
            </a:pPr>
            <a:endParaRPr lang="en-GB" sz="2000" b="1" dirty="0">
              <a:solidFill>
                <a:schemeClr val="bg1"/>
              </a:solidFill>
              <a:cs typeface="Calibri"/>
            </a:endParaRPr>
          </a:p>
        </p:txBody>
      </p:sp>
      <p:sp>
        <p:nvSpPr>
          <p:cNvPr id="47" name="Title 1">
            <a:extLst>
              <a:ext uri="{FF2B5EF4-FFF2-40B4-BE49-F238E27FC236}">
                <a16:creationId xmlns:a16="http://schemas.microsoft.com/office/drawing/2014/main" id="{1D265EBF-7B87-41EA-B8B2-69E3BBC7743D}"/>
              </a:ext>
            </a:extLst>
          </p:cNvPr>
          <p:cNvSpPr txBox="1">
            <a:spLocks/>
          </p:cNvSpPr>
          <p:nvPr/>
        </p:nvSpPr>
        <p:spPr>
          <a:xfrm>
            <a:off x="7866113" y="153539"/>
            <a:ext cx="4178272" cy="558406"/>
          </a:xfrm>
          <a:prstGeom prst="rect">
            <a:avLst/>
          </a:prstGeom>
          <a:solidFill>
            <a:schemeClr val="bg1"/>
          </a:solidFill>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Career Areas</a:t>
            </a:r>
            <a:endParaRPr lang="en-GB" sz="36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15" name="Straight Connector 14">
            <a:extLst>
              <a:ext uri="{FF2B5EF4-FFF2-40B4-BE49-F238E27FC236}">
                <a16:creationId xmlns:a16="http://schemas.microsoft.com/office/drawing/2014/main" id="{FB1BF85D-3E45-46C6-A1AA-B0EAC8F10624}"/>
              </a:ext>
            </a:extLst>
          </p:cNvPr>
          <p:cNvCxnSpPr>
            <a:cxnSpLocks/>
          </p:cNvCxnSpPr>
          <p:nvPr/>
        </p:nvCxnSpPr>
        <p:spPr>
          <a:xfrm>
            <a:off x="364124" y="1166961"/>
            <a:ext cx="6965350"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61657745-B5B8-4B01-B991-62DD894DA3DA}"/>
              </a:ext>
            </a:extLst>
          </p:cNvPr>
          <p:cNvSpPr txBox="1"/>
          <p:nvPr/>
        </p:nvSpPr>
        <p:spPr>
          <a:xfrm>
            <a:off x="377975" y="4002616"/>
            <a:ext cx="6594762" cy="658835"/>
          </a:xfrm>
          <a:prstGeom prst="rect">
            <a:avLst/>
          </a:prstGeom>
          <a:noFill/>
        </p:spPr>
        <p:txBody>
          <a:bodyPr wrap="square">
            <a:spAutoFit/>
          </a:bodyPr>
          <a:lstStyle/>
          <a:p>
            <a:pPr>
              <a:lnSpc>
                <a:spcPct val="107000"/>
              </a:lnSpc>
              <a:spcAft>
                <a:spcPts val="800"/>
              </a:spcAft>
            </a:pPr>
            <a:r>
              <a:rPr lang="en-GB" sz="36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What We Offer</a:t>
            </a:r>
          </a:p>
        </p:txBody>
      </p:sp>
      <p:pic>
        <p:nvPicPr>
          <p:cNvPr id="5" name="Picture 13" descr="Logo&#10;&#10;Description automatically generated">
            <a:extLst>
              <a:ext uri="{FF2B5EF4-FFF2-40B4-BE49-F238E27FC236}">
                <a16:creationId xmlns:a16="http://schemas.microsoft.com/office/drawing/2014/main" id="{3ABE0E11-0D1A-3EF9-F466-39046F3EB669}"/>
              </a:ext>
            </a:extLst>
          </p:cNvPr>
          <p:cNvPicPr>
            <a:picLocks noChangeAspect="1"/>
          </p:cNvPicPr>
          <p:nvPr/>
        </p:nvPicPr>
        <p:blipFill>
          <a:blip r:embed="rId4"/>
          <a:stretch>
            <a:fillRect/>
          </a:stretch>
        </p:blipFill>
        <p:spPr>
          <a:xfrm>
            <a:off x="293095" y="356472"/>
            <a:ext cx="3204692" cy="623573"/>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2541724D-56DF-033E-B72D-36C2638FFB6D}"/>
              </a:ext>
            </a:extLst>
          </p:cNvPr>
          <p:cNvPicPr>
            <a:picLocks noChangeAspect="1"/>
          </p:cNvPicPr>
          <p:nvPr/>
        </p:nvPicPr>
        <p:blipFill>
          <a:blip r:embed="rId5"/>
          <a:stretch>
            <a:fillRect/>
          </a:stretch>
        </p:blipFill>
        <p:spPr>
          <a:xfrm>
            <a:off x="162879" y="4565670"/>
            <a:ext cx="4863509" cy="2165339"/>
          </a:xfrm>
          <a:prstGeom prst="rect">
            <a:avLst/>
          </a:prstGeom>
        </p:spPr>
      </p:pic>
      <p:pic>
        <p:nvPicPr>
          <p:cNvPr id="2" name="Recorded Sound">
            <a:hlinkClick r:id="" action="ppaction://media"/>
            <a:extLst>
              <a:ext uri="{FF2B5EF4-FFF2-40B4-BE49-F238E27FC236}">
                <a16:creationId xmlns:a16="http://schemas.microsoft.com/office/drawing/2014/main" id="{E90132B6-ACC9-3367-C5EE-909B49A362F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65533" y="6258984"/>
            <a:ext cx="406400" cy="406400"/>
          </a:xfrm>
          <a:prstGeom prst="rect">
            <a:avLst/>
          </a:prstGeom>
        </p:spPr>
      </p:pic>
    </p:spTree>
    <p:extLst>
      <p:ext uri="{BB962C8B-B14F-4D97-AF65-F5344CB8AC3E}">
        <p14:creationId xmlns:p14="http://schemas.microsoft.com/office/powerpoint/2010/main" val="2866416872"/>
      </p:ext>
    </p:extLst>
  </p:cSld>
  <p:clrMapOvr>
    <a:masterClrMapping/>
  </p:clrMapOvr>
  <mc:AlternateContent xmlns:mc="http://schemas.openxmlformats.org/markup-compatibility/2006" xmlns:p14="http://schemas.microsoft.com/office/powerpoint/2010/main">
    <mc:Choice Requires="p14">
      <p:transition spd="slow" p14:dur="2000" advTm="43358"/>
    </mc:Choice>
    <mc:Fallback xmlns="">
      <p:transition spd="slow" advTm="4335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9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7526914" cy="1095506"/>
          </a:xfrm>
        </p:spPr>
        <p:txBody>
          <a:bodyPr lIns="0" tIns="0" rIns="0" bIns="0" anchor="t" anchorCtr="0">
            <a:noAutofit/>
          </a:bodyPr>
          <a:lstStyle/>
          <a:p>
            <a:pPr>
              <a:lnSpc>
                <a:spcPct val="107000"/>
              </a:lnSpc>
              <a:spcAft>
                <a:spcPts val="800"/>
              </a:spcAft>
            </a:pPr>
            <a:r>
              <a:rPr lang="en-GB" sz="5400" b="1" dirty="0">
                <a:solidFill>
                  <a:schemeClr val="tx1">
                    <a:lumMod val="65000"/>
                    <a:lumOff val="35000"/>
                  </a:schemeClr>
                </a:solidFill>
                <a:latin typeface="Calibri"/>
                <a:ea typeface="Calibri" panose="020F0502020204030204" pitchFamily="34" charset="0"/>
                <a:cs typeface="Times New Roman"/>
              </a:rPr>
              <a:t>Key Take-Aways</a:t>
            </a:r>
            <a:br>
              <a:rPr lang="en-GB" sz="5400" b="1">
                <a:latin typeface="Calibri" panose="020F0502020204030204" pitchFamily="34" charset="0"/>
                <a:ea typeface="Calibri" panose="020F0502020204030204" pitchFamily="34" charset="0"/>
                <a:cs typeface="Times New Roman" panose="02020603050405020304" pitchFamily="18" charset="0"/>
              </a:rPr>
            </a:br>
            <a:br>
              <a:rPr lang="en-GB" sz="5400" b="1">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150336"/>
            <a:ext cx="6965350"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D1F2F9D-466C-4730-A503-2D7C8B8D60A4}"/>
              </a:ext>
            </a:extLst>
          </p:cNvPr>
          <p:cNvSpPr txBox="1"/>
          <p:nvPr/>
        </p:nvSpPr>
        <p:spPr>
          <a:xfrm>
            <a:off x="397792" y="1238271"/>
            <a:ext cx="11062688" cy="5478423"/>
          </a:xfrm>
          <a:prstGeom prst="rect">
            <a:avLst/>
          </a:prstGeom>
          <a:noFill/>
        </p:spPr>
        <p:txBody>
          <a:bodyPr wrap="square" lIns="91440" tIns="45720" rIns="91440" bIns="45720" rtlCol="0" anchor="t">
            <a:spAutoFit/>
          </a:bodyPr>
          <a:lstStyle/>
          <a:p>
            <a:r>
              <a:rPr lang="en-GB" sz="2600" dirty="0">
                <a:solidFill>
                  <a:schemeClr val="tx1">
                    <a:lumMod val="65000"/>
                    <a:lumOff val="35000"/>
                  </a:schemeClr>
                </a:solidFill>
              </a:rPr>
              <a:t>We hope the Career Assembly has provided you with lots of information to think about. Here are some of the key take-aways: </a:t>
            </a:r>
          </a:p>
          <a:p>
            <a:endParaRPr lang="en-GB" sz="1000" dirty="0">
              <a:solidFill>
                <a:schemeClr val="tx1">
                  <a:lumMod val="65000"/>
                  <a:lumOff val="35000"/>
                </a:schemeClr>
              </a:solidFill>
            </a:endParaRPr>
          </a:p>
          <a:p>
            <a:pPr marL="457200" indent="-457200">
              <a:buFont typeface="Arial" panose="020B0604020202020204" pitchFamily="34" charset="0"/>
              <a:buChar char="•"/>
            </a:pPr>
            <a:r>
              <a:rPr lang="en-GB" sz="2600" b="1" dirty="0">
                <a:solidFill>
                  <a:schemeClr val="tx1">
                    <a:lumMod val="65000"/>
                    <a:lumOff val="35000"/>
                  </a:schemeClr>
                </a:solidFill>
              </a:rPr>
              <a:t>Everyone’s career journey is different: </a:t>
            </a:r>
            <a:r>
              <a:rPr lang="en-GB" sz="2600" dirty="0">
                <a:solidFill>
                  <a:schemeClr val="tx1">
                    <a:lumMod val="65000"/>
                    <a:lumOff val="35000"/>
                  </a:schemeClr>
                </a:solidFill>
              </a:rPr>
              <a:t>You can change career direction at any point.</a:t>
            </a:r>
            <a:endParaRPr lang="en-GB" sz="2600" dirty="0">
              <a:solidFill>
                <a:schemeClr val="tx1">
                  <a:lumMod val="65000"/>
                  <a:lumOff val="35000"/>
                </a:schemeClr>
              </a:solidFill>
              <a:cs typeface="Calibri"/>
            </a:endParaRPr>
          </a:p>
          <a:p>
            <a:endParaRPr lang="en-GB" sz="1400" dirty="0">
              <a:solidFill>
                <a:schemeClr val="tx1">
                  <a:lumMod val="65000"/>
                  <a:lumOff val="35000"/>
                </a:schemeClr>
              </a:solidFill>
            </a:endParaRPr>
          </a:p>
          <a:p>
            <a:pPr marL="457200" indent="-457200">
              <a:buFont typeface="Arial" panose="020B0604020202020204" pitchFamily="34" charset="0"/>
              <a:buChar char="•"/>
            </a:pPr>
            <a:r>
              <a:rPr lang="en-GB" sz="2600" b="1" dirty="0">
                <a:solidFill>
                  <a:schemeClr val="tx1">
                    <a:lumMod val="65000"/>
                    <a:lumOff val="35000"/>
                  </a:schemeClr>
                </a:solidFill>
              </a:rPr>
              <a:t>Organisations need diversity to succeed: </a:t>
            </a:r>
            <a:r>
              <a:rPr lang="en-GB" sz="2600" dirty="0">
                <a:solidFill>
                  <a:schemeClr val="tx1">
                    <a:lumMod val="65000"/>
                    <a:lumOff val="35000"/>
                  </a:schemeClr>
                </a:solidFill>
              </a:rPr>
              <a:t>For example, you don’t need to be a Maths expert to work in Finance, lots of different skills are required to help the organisation run. These range from catering, administration and practical skills.</a:t>
            </a:r>
            <a:endParaRPr lang="en-GB" sz="2600" dirty="0">
              <a:solidFill>
                <a:schemeClr val="tx1">
                  <a:lumMod val="65000"/>
                  <a:lumOff val="35000"/>
                </a:schemeClr>
              </a:solidFill>
              <a:cs typeface="Calibri"/>
            </a:endParaRPr>
          </a:p>
          <a:p>
            <a:pPr marL="457200" indent="-457200">
              <a:buFont typeface="Arial" panose="020B0604020202020204" pitchFamily="34" charset="0"/>
              <a:buChar char="•"/>
            </a:pPr>
            <a:endParaRPr lang="en-GB" sz="1400" dirty="0">
              <a:solidFill>
                <a:schemeClr val="tx1">
                  <a:lumMod val="65000"/>
                  <a:lumOff val="35000"/>
                </a:schemeClr>
              </a:solidFill>
            </a:endParaRPr>
          </a:p>
          <a:p>
            <a:pPr marL="457200" indent="-457200">
              <a:buFont typeface="Arial" panose="020B0604020202020204" pitchFamily="34" charset="0"/>
              <a:buChar char="•"/>
            </a:pPr>
            <a:r>
              <a:rPr lang="en-GB" sz="2600" b="1" dirty="0">
                <a:solidFill>
                  <a:schemeClr val="tx1">
                    <a:lumMod val="65000"/>
                    <a:lumOff val="35000"/>
                  </a:schemeClr>
                </a:solidFill>
              </a:rPr>
              <a:t>Routes into the World of Work: </a:t>
            </a:r>
            <a:r>
              <a:rPr lang="en-GB" sz="2600" dirty="0">
                <a:solidFill>
                  <a:schemeClr val="tx1">
                    <a:lumMod val="65000"/>
                    <a:lumOff val="35000"/>
                  </a:schemeClr>
                </a:solidFill>
                <a:ea typeface="+mn-lt"/>
                <a:cs typeface="+mn-lt"/>
              </a:rPr>
              <a:t>There are many different routes into the world of work. You shouldn't feel pressured into choosing a specific career path. Look at what works for you and which area you can utilise your skillset in. </a:t>
            </a:r>
          </a:p>
        </p:txBody>
      </p:sp>
      <p:pic>
        <p:nvPicPr>
          <p:cNvPr id="2" name="Recorded Sound">
            <a:hlinkClick r:id="" action="ppaction://media"/>
            <a:extLst>
              <a:ext uri="{FF2B5EF4-FFF2-40B4-BE49-F238E27FC236}">
                <a16:creationId xmlns:a16="http://schemas.microsoft.com/office/drawing/2014/main" id="{40D30EFE-8EFC-A978-182B-73ABAED9F40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00836" y="6087016"/>
            <a:ext cx="406400" cy="406400"/>
          </a:xfrm>
          <a:prstGeom prst="rect">
            <a:avLst/>
          </a:prstGeom>
        </p:spPr>
      </p:pic>
    </p:spTree>
    <p:extLst>
      <p:ext uri="{BB962C8B-B14F-4D97-AF65-F5344CB8AC3E}">
        <p14:creationId xmlns:p14="http://schemas.microsoft.com/office/powerpoint/2010/main" val="4246592420"/>
      </p:ext>
    </p:extLst>
  </p:cSld>
  <p:clrMapOvr>
    <a:masterClrMapping/>
  </p:clrMapOvr>
  <mc:AlternateContent xmlns:mc="http://schemas.openxmlformats.org/markup-compatibility/2006" xmlns:p14="http://schemas.microsoft.com/office/powerpoint/2010/main">
    <mc:Choice Requires="p14">
      <p:transition spd="slow" p14:dur="2000" advTm="39786"/>
    </mc:Choice>
    <mc:Fallback xmlns="">
      <p:transition spd="slow" advTm="397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72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7526914"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Your Next Steps</a:t>
            </a: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150336"/>
            <a:ext cx="5820546"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D1F2F9D-466C-4730-A503-2D7C8B8D60A4}"/>
              </a:ext>
            </a:extLst>
          </p:cNvPr>
          <p:cNvSpPr txBox="1"/>
          <p:nvPr/>
        </p:nvSpPr>
        <p:spPr>
          <a:xfrm>
            <a:off x="469418" y="1360366"/>
            <a:ext cx="11561715" cy="5555367"/>
          </a:xfrm>
          <a:prstGeom prst="rect">
            <a:avLst/>
          </a:prstGeom>
          <a:noFill/>
        </p:spPr>
        <p:txBody>
          <a:bodyPr wrap="square" rtlCol="0">
            <a:spAutoFit/>
          </a:bodyPr>
          <a:lstStyle/>
          <a:p>
            <a:r>
              <a:rPr lang="en-GB" sz="2600" b="1">
                <a:solidFill>
                  <a:schemeClr val="tx1">
                    <a:lumMod val="65000"/>
                    <a:lumOff val="35000"/>
                  </a:schemeClr>
                </a:solidFill>
              </a:rPr>
              <a:t>Here’s some top tips to help you explore your career and the next steps:</a:t>
            </a:r>
          </a:p>
          <a:p>
            <a:endParaRPr lang="en-GB" sz="900">
              <a:solidFill>
                <a:schemeClr val="tx1">
                  <a:lumMod val="65000"/>
                  <a:lumOff val="35000"/>
                </a:schemeClr>
              </a:solidFill>
            </a:endParaRPr>
          </a:p>
          <a:p>
            <a:pPr marL="457200" indent="-457200">
              <a:buAutoNum type="arabicPeriod"/>
            </a:pPr>
            <a:r>
              <a:rPr lang="en-GB" sz="2600" b="1">
                <a:solidFill>
                  <a:schemeClr val="tx1">
                    <a:lumMod val="65000"/>
                    <a:lumOff val="35000"/>
                  </a:schemeClr>
                </a:solidFill>
              </a:rPr>
              <a:t>Talk: </a:t>
            </a:r>
            <a:r>
              <a:rPr lang="en-GB" sz="2600">
                <a:solidFill>
                  <a:schemeClr val="tx1">
                    <a:lumMod val="65000"/>
                    <a:lumOff val="35000"/>
                  </a:schemeClr>
                </a:solidFill>
              </a:rPr>
              <a:t>Speak to your Career Advisor / Career Leader / Teacher in school</a:t>
            </a:r>
          </a:p>
          <a:p>
            <a:pPr marL="228600" indent="-228600">
              <a:buFont typeface="+mj-lt"/>
              <a:buAutoNum type="arabicPeriod"/>
            </a:pPr>
            <a:endParaRPr lang="en-GB" sz="1200" b="1">
              <a:solidFill>
                <a:schemeClr val="tx1">
                  <a:lumMod val="65000"/>
                  <a:lumOff val="35000"/>
                </a:schemeClr>
              </a:solidFill>
            </a:endParaRPr>
          </a:p>
          <a:p>
            <a:pPr marL="457200" indent="-457200">
              <a:buAutoNum type="arabicPeriod"/>
            </a:pPr>
            <a:r>
              <a:rPr lang="en-GB" sz="2600" b="1">
                <a:solidFill>
                  <a:schemeClr val="tx1">
                    <a:lumMod val="65000"/>
                    <a:lumOff val="35000"/>
                  </a:schemeClr>
                </a:solidFill>
              </a:rPr>
              <a:t>Explore: </a:t>
            </a:r>
            <a:r>
              <a:rPr lang="en-GB" sz="2600">
                <a:solidFill>
                  <a:schemeClr val="tx1">
                    <a:lumMod val="65000"/>
                    <a:lumOff val="35000"/>
                  </a:schemeClr>
                </a:solidFill>
              </a:rPr>
              <a:t>Take a look into specific career options or take a job match quiz – there’s plenty of resources out there, but here’s a few to start you off.</a:t>
            </a:r>
            <a:endParaRPr lang="en-GB" sz="2600" b="1">
              <a:solidFill>
                <a:schemeClr val="tx1">
                  <a:lumMod val="65000"/>
                  <a:lumOff val="35000"/>
                </a:schemeClr>
              </a:solidFill>
            </a:endParaRPr>
          </a:p>
          <a:p>
            <a:pPr marL="457200" indent="-457200">
              <a:buAutoNum type="arabicPeriod"/>
            </a:pPr>
            <a:endParaRPr lang="en-GB" sz="1200" b="1">
              <a:solidFill>
                <a:schemeClr val="tx1">
                  <a:lumMod val="65000"/>
                  <a:lumOff val="35000"/>
                </a:schemeClr>
              </a:solidFill>
            </a:endParaRPr>
          </a:p>
          <a:p>
            <a:pPr marL="914400" lvl="1" indent="-457200">
              <a:buFont typeface="Arial" panose="020B0604020202020204" pitchFamily="34" charset="0"/>
              <a:buChar char="•"/>
            </a:pPr>
            <a:r>
              <a:rPr lang="en-GB" sz="2600" b="1">
                <a:solidFill>
                  <a:schemeClr val="tx1">
                    <a:lumMod val="65000"/>
                    <a:lumOff val="35000"/>
                  </a:schemeClr>
                </a:solidFill>
              </a:rPr>
              <a:t>C</a:t>
            </a:r>
            <a:r>
              <a:rPr lang="en-GB" sz="2600" b="1" i="0">
                <a:solidFill>
                  <a:schemeClr val="tx1">
                    <a:lumMod val="65000"/>
                    <a:lumOff val="35000"/>
                  </a:schemeClr>
                </a:solidFill>
                <a:effectLst/>
              </a:rPr>
              <a:t>areer options</a:t>
            </a:r>
            <a:r>
              <a:rPr lang="en-GB" sz="2600" b="0" i="0">
                <a:solidFill>
                  <a:schemeClr val="tx1">
                    <a:lumMod val="65000"/>
                    <a:lumOff val="35000"/>
                  </a:schemeClr>
                </a:solidFill>
                <a:effectLst/>
              </a:rPr>
              <a:t>:  </a:t>
            </a:r>
            <a:r>
              <a:rPr lang="en-GB" sz="2600" b="0" i="0" u="sng" strike="noStrike">
                <a:solidFill>
                  <a:srgbClr val="0000FF"/>
                </a:solidFill>
                <a:effectLst/>
                <a:hlinkClick r:id="rId5"/>
              </a:rPr>
              <a:t>https://www.prospects.ac.uk/careers-advice/getting-a-job/how-to-choose-a-career</a:t>
            </a:r>
            <a:r>
              <a:rPr lang="en-GB" sz="2600" b="0" i="0">
                <a:solidFill>
                  <a:srgbClr val="000000"/>
                </a:solidFill>
                <a:effectLst/>
              </a:rPr>
              <a:t> </a:t>
            </a:r>
          </a:p>
          <a:p>
            <a:pPr marL="685800" lvl="1" indent="-228600">
              <a:buFont typeface="Arial" panose="020B0604020202020204" pitchFamily="34" charset="0"/>
              <a:buChar char="•"/>
            </a:pPr>
            <a:endParaRPr lang="en-GB" sz="1200" b="0" i="0">
              <a:solidFill>
                <a:srgbClr val="000000"/>
              </a:solidFill>
              <a:effectLst/>
            </a:endParaRPr>
          </a:p>
          <a:p>
            <a:pPr marL="914400" lvl="1" indent="-457200" algn="just" fontAlgn="base">
              <a:buFont typeface="Arial" panose="020B0604020202020204" pitchFamily="34" charset="0"/>
              <a:buChar char="•"/>
            </a:pPr>
            <a:r>
              <a:rPr lang="en-GB" sz="2600" b="1" i="0">
                <a:solidFill>
                  <a:schemeClr val="tx1">
                    <a:lumMod val="65000"/>
                    <a:lumOff val="35000"/>
                  </a:schemeClr>
                </a:solidFill>
                <a:effectLst/>
              </a:rPr>
              <a:t>Job Match Quiz:</a:t>
            </a:r>
            <a:r>
              <a:rPr lang="en-GB" sz="2600" b="0" i="0">
                <a:solidFill>
                  <a:schemeClr val="tx1">
                    <a:lumMod val="65000"/>
                    <a:lumOff val="35000"/>
                  </a:schemeClr>
                </a:solidFill>
                <a:effectLst/>
              </a:rPr>
              <a:t> </a:t>
            </a:r>
            <a:r>
              <a:rPr lang="en-GB" sz="2600" b="0" i="0" u="sng" strike="noStrike">
                <a:solidFill>
                  <a:srgbClr val="0000FF"/>
                </a:solidFill>
                <a:effectLst/>
                <a:hlinkClick r:id="rId6"/>
              </a:rPr>
              <a:t>https://www.prospects.ac.uk/job-match</a:t>
            </a:r>
            <a:endParaRPr lang="en-GB" sz="2600" b="0" i="0" u="sng" strike="noStrike">
              <a:solidFill>
                <a:srgbClr val="0000FF"/>
              </a:solidFill>
              <a:effectLst/>
            </a:endParaRPr>
          </a:p>
          <a:p>
            <a:pPr lvl="1" algn="just" fontAlgn="base"/>
            <a:endParaRPr lang="en-GB" sz="1200" b="1">
              <a:solidFill>
                <a:schemeClr val="tx1">
                  <a:lumMod val="65000"/>
                  <a:lumOff val="35000"/>
                </a:schemeClr>
              </a:solidFill>
            </a:endParaRPr>
          </a:p>
          <a:p>
            <a:pPr marL="457200" indent="-457200">
              <a:buFont typeface="+mj-lt"/>
              <a:buAutoNum type="arabicPeriod"/>
            </a:pPr>
            <a:r>
              <a:rPr lang="en-GB" sz="2600" b="1">
                <a:solidFill>
                  <a:schemeClr val="tx1">
                    <a:lumMod val="65000"/>
                    <a:lumOff val="35000"/>
                  </a:schemeClr>
                </a:solidFill>
              </a:rPr>
              <a:t>Research:</a:t>
            </a:r>
            <a:r>
              <a:rPr lang="en-GB" sz="2600">
                <a:solidFill>
                  <a:schemeClr val="tx1">
                    <a:lumMod val="65000"/>
                    <a:lumOff val="35000"/>
                  </a:schemeClr>
                </a:solidFill>
              </a:rPr>
              <a:t> Go and look at the brands you love. Find out what opportunities they offer.</a:t>
            </a:r>
          </a:p>
          <a:p>
            <a:pPr marL="457200" indent="-457200">
              <a:buFont typeface="+mj-lt"/>
              <a:buAutoNum type="arabicPeriod"/>
            </a:pPr>
            <a:endParaRPr lang="en-GB" sz="1200" b="1">
              <a:solidFill>
                <a:schemeClr val="tx1">
                  <a:lumMod val="65000"/>
                  <a:lumOff val="35000"/>
                </a:schemeClr>
              </a:solidFill>
            </a:endParaRPr>
          </a:p>
          <a:p>
            <a:pPr marL="457200" indent="-457200">
              <a:buFont typeface="+mj-lt"/>
              <a:buAutoNum type="arabicPeriod"/>
            </a:pPr>
            <a:r>
              <a:rPr lang="en-GB" sz="2600" b="1">
                <a:solidFill>
                  <a:schemeClr val="tx1">
                    <a:lumMod val="65000"/>
                    <a:lumOff val="35000"/>
                  </a:schemeClr>
                </a:solidFill>
              </a:rPr>
              <a:t>Action: </a:t>
            </a:r>
            <a:r>
              <a:rPr lang="en-GB" sz="2600">
                <a:solidFill>
                  <a:schemeClr val="tx1">
                    <a:lumMod val="65000"/>
                    <a:lumOff val="35000"/>
                  </a:schemeClr>
                </a:solidFill>
              </a:rPr>
              <a:t>Get some experience. This could include looking for work experience opportunities and volunteering – sometimes these can lead to a job too!</a:t>
            </a:r>
            <a:endParaRPr lang="en-GB" sz="2600" b="1">
              <a:solidFill>
                <a:schemeClr val="tx1">
                  <a:lumMod val="65000"/>
                  <a:lumOff val="35000"/>
                </a:schemeClr>
              </a:solidFill>
            </a:endParaRPr>
          </a:p>
        </p:txBody>
      </p:sp>
      <p:pic>
        <p:nvPicPr>
          <p:cNvPr id="7" name="Audio 6">
            <a:hlinkClick r:id="" action="ppaction://media"/>
            <a:extLst>
              <a:ext uri="{FF2B5EF4-FFF2-40B4-BE49-F238E27FC236}">
                <a16:creationId xmlns:a16="http://schemas.microsoft.com/office/drawing/2014/main" id="{F351D6E8-C1C4-4516-887B-1C19E525D1A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3290511894"/>
      </p:ext>
    </p:extLst>
  </p:cSld>
  <p:clrMapOvr>
    <a:masterClrMapping/>
  </p:clrMapOvr>
  <mc:AlternateContent xmlns:mc="http://schemas.openxmlformats.org/markup-compatibility/2006" xmlns:p14="http://schemas.microsoft.com/office/powerpoint/2010/main">
    <mc:Choice Requires="p14">
      <p:transition spd="slow" p14:dur="2000" advTm="27757"/>
    </mc:Choice>
    <mc:Fallback xmlns="">
      <p:transition spd="slow" advTm="277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AF698F-ACCF-4A76-88FE-1770176DDD1A}"/>
              </a:ext>
            </a:extLst>
          </p:cNvPr>
          <p:cNvPicPr preferRelativeResize="0">
            <a:picLocks noChangeAspect="1"/>
          </p:cNvPicPr>
          <p:nvPr/>
        </p:nvPicPr>
        <p:blipFill>
          <a:blip r:embed="rId5"/>
          <a:stretch>
            <a:fillRect/>
          </a:stretch>
        </p:blipFill>
        <p:spPr>
          <a:xfrm>
            <a:off x="4558318" y="-587200"/>
            <a:ext cx="2853690" cy="2853690"/>
          </a:xfrm>
          <a:prstGeom prst="rect">
            <a:avLst/>
          </a:prstGeom>
        </p:spPr>
      </p:pic>
      <p:pic>
        <p:nvPicPr>
          <p:cNvPr id="5" name="Picture 4">
            <a:extLst>
              <a:ext uri="{FF2B5EF4-FFF2-40B4-BE49-F238E27FC236}">
                <a16:creationId xmlns:a16="http://schemas.microsoft.com/office/drawing/2014/main" id="{F48DF561-B03D-46D2-A258-966AF6101AE2}"/>
              </a:ext>
            </a:extLst>
          </p:cNvPr>
          <p:cNvPicPr preferRelativeResize="0">
            <a:picLocks noChangeAspect="1"/>
          </p:cNvPicPr>
          <p:nvPr/>
        </p:nvPicPr>
        <p:blipFill>
          <a:blip r:embed="rId6"/>
          <a:stretch>
            <a:fillRect/>
          </a:stretch>
        </p:blipFill>
        <p:spPr>
          <a:xfrm>
            <a:off x="4905952" y="1394231"/>
            <a:ext cx="2302510" cy="417830"/>
          </a:xfrm>
          <a:prstGeom prst="rect">
            <a:avLst/>
          </a:prstGeom>
        </p:spPr>
      </p:pic>
      <p:sp>
        <p:nvSpPr>
          <p:cNvPr id="6" name="TextBox 5">
            <a:extLst>
              <a:ext uri="{FF2B5EF4-FFF2-40B4-BE49-F238E27FC236}">
                <a16:creationId xmlns:a16="http://schemas.microsoft.com/office/drawing/2014/main" id="{6035CF17-EEE1-45D3-8D0A-1077CA1716D6}"/>
              </a:ext>
            </a:extLst>
          </p:cNvPr>
          <p:cNvSpPr txBox="1"/>
          <p:nvPr/>
        </p:nvSpPr>
        <p:spPr>
          <a:xfrm>
            <a:off x="296436" y="2066984"/>
            <a:ext cx="11895564" cy="2923877"/>
          </a:xfrm>
          <a:prstGeom prst="rect">
            <a:avLst/>
          </a:prstGeom>
          <a:noFill/>
        </p:spPr>
        <p:txBody>
          <a:bodyPr wrap="square" lIns="91440" tIns="45720" rIns="91440" bIns="45720" rtlCol="0" anchor="t">
            <a:spAutoFit/>
          </a:bodyPr>
          <a:lstStyle/>
          <a:p>
            <a:pPr algn="ctr"/>
            <a:r>
              <a:rPr lang="en-GB" sz="6600">
                <a:solidFill>
                  <a:srgbClr val="C00000"/>
                </a:solidFill>
              </a:rPr>
              <a:t>Career Assembly</a:t>
            </a:r>
          </a:p>
          <a:p>
            <a:pPr algn="ctr"/>
            <a:r>
              <a:rPr lang="en-GB" sz="5400">
                <a:solidFill>
                  <a:srgbClr val="C00000"/>
                </a:solidFill>
              </a:rPr>
              <a:t>For Yr.10/S3 – Yr.13/S6</a:t>
            </a:r>
          </a:p>
          <a:p>
            <a:pPr algn="ctr"/>
            <a:endParaRPr lang="en-GB" sz="1600">
              <a:solidFill>
                <a:srgbClr val="C00000"/>
              </a:solidFill>
            </a:endParaRPr>
          </a:p>
          <a:p>
            <a:pPr algn="ctr"/>
            <a:r>
              <a:rPr lang="en-GB" sz="4800">
                <a:solidFill>
                  <a:schemeClr val="tx1">
                    <a:lumMod val="65000"/>
                    <a:lumOff val="35000"/>
                  </a:schemeClr>
                </a:solidFill>
              </a:rPr>
              <a:t>We hope you enjoyed the Assembly!</a:t>
            </a:r>
            <a:endParaRPr lang="en-GB" sz="4800">
              <a:solidFill>
                <a:schemeClr val="tx1">
                  <a:lumMod val="65000"/>
                  <a:lumOff val="35000"/>
                </a:schemeClr>
              </a:solidFill>
              <a:cs typeface="Calibri"/>
            </a:endParaRPr>
          </a:p>
        </p:txBody>
      </p:sp>
      <p:pic>
        <p:nvPicPr>
          <p:cNvPr id="3" name="Audio 2">
            <a:hlinkClick r:id="" action="ppaction://media"/>
            <a:extLst>
              <a:ext uri="{FF2B5EF4-FFF2-40B4-BE49-F238E27FC236}">
                <a16:creationId xmlns:a16="http://schemas.microsoft.com/office/drawing/2014/main" id="{7B23E8EA-10A8-460E-8A7F-75979A3016F5}"/>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459681196"/>
      </p:ext>
    </p:extLst>
  </p:cSld>
  <p:clrMapOvr>
    <a:masterClrMapping/>
  </p:clrMapOvr>
  <mc:AlternateContent xmlns:mc="http://schemas.openxmlformats.org/markup-compatibility/2006" xmlns:p14="http://schemas.microsoft.com/office/powerpoint/2010/main">
    <mc:Choice Requires="p14">
      <p:transition spd="slow" p14:dur="2000" advTm="5117"/>
    </mc:Choice>
    <mc:Fallback xmlns="">
      <p:transition spd="slow" advTm="51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1"/>
                            </p:stCondLst>
                            <p:childTnLst>
                              <p:par>
                                <p:cTn id="8" presetID="19" presetClass="entr" presetSubtype="1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2000" fill="hold"/>
                                        <p:tgtEl>
                                          <p:spTgt spid="4"/>
                                        </p:tgtEl>
                                        <p:attrNameLst>
                                          <p:attrName>ppt_w</p:attrName>
                                        </p:attrNameLst>
                                      </p:cBhvr>
                                      <p:tavLst>
                                        <p:tav tm="0" fmla="#ppt_w*sin(2.5*pi*$)">
                                          <p:val>
                                            <p:fltVal val="0"/>
                                          </p:val>
                                        </p:tav>
                                        <p:tav tm="100000">
                                          <p:val>
                                            <p:fltVal val="1"/>
                                          </p:val>
                                        </p:tav>
                                      </p:tavLst>
                                    </p:anim>
                                    <p:anim calcmode="lin" valueType="num">
                                      <p:cBhvr>
                                        <p:cTn id="11"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D1F2F9D-466C-4730-A503-2D7C8B8D60A4}"/>
              </a:ext>
            </a:extLst>
          </p:cNvPr>
          <p:cNvSpPr txBox="1"/>
          <p:nvPr/>
        </p:nvSpPr>
        <p:spPr>
          <a:xfrm>
            <a:off x="307864" y="1570781"/>
            <a:ext cx="7805358" cy="4401205"/>
          </a:xfrm>
          <a:prstGeom prst="rect">
            <a:avLst/>
          </a:prstGeom>
          <a:noFill/>
        </p:spPr>
        <p:txBody>
          <a:bodyPr wrap="square" rtlCol="0">
            <a:spAutoFit/>
          </a:bodyPr>
          <a:lstStyle/>
          <a:p>
            <a:r>
              <a:rPr lang="en-GB" sz="2600">
                <a:solidFill>
                  <a:schemeClr val="tx1">
                    <a:lumMod val="65000"/>
                    <a:lumOff val="35000"/>
                  </a:schemeClr>
                </a:solidFill>
              </a:rPr>
              <a:t>Welcome to </a:t>
            </a:r>
            <a:r>
              <a:rPr lang="en-GB" sz="2600" b="1">
                <a:solidFill>
                  <a:schemeClr val="tx1">
                    <a:lumMod val="65000"/>
                    <a:lumOff val="35000"/>
                  </a:schemeClr>
                </a:solidFill>
              </a:rPr>
              <a:t>WildHearts Career Assembly! </a:t>
            </a:r>
            <a:r>
              <a:rPr lang="en-GB" sz="2600">
                <a:solidFill>
                  <a:schemeClr val="tx1">
                    <a:lumMod val="65000"/>
                    <a:lumOff val="35000"/>
                  </a:schemeClr>
                </a:solidFill>
              </a:rPr>
              <a:t>Over the next 10</a:t>
            </a:r>
            <a:r>
              <a:rPr lang="en-GB" sz="2600" b="1">
                <a:solidFill>
                  <a:schemeClr val="tx1">
                    <a:lumMod val="65000"/>
                    <a:lumOff val="35000"/>
                  </a:schemeClr>
                </a:solidFill>
              </a:rPr>
              <a:t> </a:t>
            </a:r>
            <a:r>
              <a:rPr lang="en-GB" sz="2600">
                <a:solidFill>
                  <a:schemeClr val="tx1">
                    <a:lumMod val="65000"/>
                    <a:lumOff val="35000"/>
                  </a:schemeClr>
                </a:solidFill>
              </a:rPr>
              <a:t>minutes, you will:</a:t>
            </a:r>
          </a:p>
          <a:p>
            <a:endParaRPr lang="en-GB" sz="2600">
              <a:solidFill>
                <a:schemeClr val="tx1">
                  <a:lumMod val="65000"/>
                  <a:lumOff val="35000"/>
                </a:schemeClr>
              </a:solidFill>
            </a:endParaRPr>
          </a:p>
          <a:p>
            <a:pPr marL="342900" indent="-342900">
              <a:buFont typeface="Arial" panose="020B0604020202020204" pitchFamily="34" charset="0"/>
              <a:buChar char="•"/>
            </a:pPr>
            <a:r>
              <a:rPr lang="en-GB" sz="2600">
                <a:solidFill>
                  <a:schemeClr val="tx1">
                    <a:lumMod val="65000"/>
                    <a:lumOff val="35000"/>
                  </a:schemeClr>
                </a:solidFill>
                <a:cs typeface="Gotham Medium" pitchFamily="50" charset="0"/>
              </a:rPr>
              <a:t>Explore your </a:t>
            </a:r>
            <a:r>
              <a:rPr lang="en-GB" sz="2600" b="1">
                <a:solidFill>
                  <a:schemeClr val="tx1">
                    <a:lumMod val="65000"/>
                    <a:lumOff val="35000"/>
                  </a:schemeClr>
                </a:solidFill>
                <a:cs typeface="Gotham Medium" pitchFamily="50" charset="0"/>
              </a:rPr>
              <a:t>Career Aspirations and Ambitions</a:t>
            </a:r>
            <a:r>
              <a:rPr lang="en-GB" sz="2600">
                <a:solidFill>
                  <a:schemeClr val="tx1">
                    <a:lumMod val="65000"/>
                    <a:lumOff val="35000"/>
                  </a:schemeClr>
                </a:solidFill>
                <a:cs typeface="Gotham Medium" pitchFamily="50" charset="0"/>
              </a:rPr>
              <a:t>.</a:t>
            </a:r>
            <a:endParaRPr lang="en-GB" sz="2600" b="1">
              <a:solidFill>
                <a:srgbClr val="FF0000"/>
              </a:solidFill>
              <a:cs typeface="Gotham Medium" pitchFamily="50" charset="0"/>
            </a:endParaRPr>
          </a:p>
          <a:p>
            <a:pPr marL="342900" indent="-342900">
              <a:buFont typeface="Arial" panose="020B0604020202020204" pitchFamily="34" charset="0"/>
              <a:buChar char="•"/>
            </a:pPr>
            <a:endParaRPr lang="en-GB" sz="2600">
              <a:solidFill>
                <a:schemeClr val="tx1">
                  <a:lumMod val="65000"/>
                  <a:lumOff val="35000"/>
                </a:schemeClr>
              </a:solidFill>
              <a:cs typeface="Gotham Book" pitchFamily="50" charset="0"/>
            </a:endParaRPr>
          </a:p>
          <a:p>
            <a:pPr marL="342900" indent="-342900">
              <a:buFont typeface="Arial" panose="020B0604020202020204" pitchFamily="34" charset="0"/>
              <a:buChar char="•"/>
            </a:pPr>
            <a:r>
              <a:rPr lang="en-GB" sz="2600">
                <a:solidFill>
                  <a:schemeClr val="tx1">
                    <a:lumMod val="65000"/>
                    <a:lumOff val="35000"/>
                  </a:schemeClr>
                </a:solidFill>
                <a:cs typeface="Gotham Book" pitchFamily="50" charset="0"/>
              </a:rPr>
              <a:t>Be introduced to the different</a:t>
            </a:r>
            <a:r>
              <a:rPr lang="en-GB" sz="2600" b="1">
                <a:solidFill>
                  <a:schemeClr val="tx1">
                    <a:lumMod val="65000"/>
                    <a:lumOff val="35000"/>
                  </a:schemeClr>
                </a:solidFill>
                <a:cs typeface="Gotham Book" pitchFamily="50" charset="0"/>
              </a:rPr>
              <a:t> Routes into Work</a:t>
            </a:r>
            <a:r>
              <a:rPr lang="en-GB" sz="2600">
                <a:solidFill>
                  <a:schemeClr val="tx1">
                    <a:lumMod val="65000"/>
                    <a:lumOff val="35000"/>
                  </a:schemeClr>
                </a:solidFill>
                <a:cs typeface="Gotham Book" pitchFamily="50" charset="0"/>
              </a:rPr>
              <a:t>.</a:t>
            </a:r>
            <a:endParaRPr lang="en-GB" sz="2600" b="1">
              <a:solidFill>
                <a:schemeClr val="tx1">
                  <a:lumMod val="65000"/>
                  <a:lumOff val="35000"/>
                </a:schemeClr>
              </a:solidFill>
              <a:cs typeface="Gotham Book" pitchFamily="50" charset="0"/>
            </a:endParaRPr>
          </a:p>
          <a:p>
            <a:pPr marL="342900" indent="-342900">
              <a:buFont typeface="Arial" panose="020B0604020202020204" pitchFamily="34" charset="0"/>
              <a:buChar char="•"/>
            </a:pPr>
            <a:endParaRPr lang="en-GB" sz="2600" b="1">
              <a:solidFill>
                <a:schemeClr val="tx1">
                  <a:lumMod val="65000"/>
                  <a:lumOff val="35000"/>
                </a:schemeClr>
              </a:solidFill>
            </a:endParaRPr>
          </a:p>
          <a:p>
            <a:pPr marL="342900" indent="-342900">
              <a:buFont typeface="Arial" panose="020B0604020202020204" pitchFamily="34" charset="0"/>
              <a:buChar char="•"/>
            </a:pPr>
            <a:r>
              <a:rPr lang="en-GB" sz="2600">
                <a:solidFill>
                  <a:schemeClr val="tx1">
                    <a:lumMod val="65000"/>
                    <a:lumOff val="35000"/>
                  </a:schemeClr>
                </a:solidFill>
              </a:rPr>
              <a:t>Hear from some </a:t>
            </a:r>
            <a:r>
              <a:rPr lang="en-GB" sz="2600" b="1">
                <a:solidFill>
                  <a:schemeClr val="tx1">
                    <a:lumMod val="65000"/>
                    <a:lumOff val="35000"/>
                  </a:schemeClr>
                </a:solidFill>
              </a:rPr>
              <a:t>leading global brands </a:t>
            </a:r>
            <a:r>
              <a:rPr lang="en-GB" sz="2600">
                <a:solidFill>
                  <a:schemeClr val="tx1">
                    <a:lumMod val="65000"/>
                    <a:lumOff val="35000"/>
                  </a:schemeClr>
                </a:solidFill>
              </a:rPr>
              <a:t>sharing an insight into their organisation, roles and careers they offer. </a:t>
            </a:r>
            <a:endParaRPr lang="en-GB" sz="2000">
              <a:solidFill>
                <a:schemeClr val="tx1">
                  <a:lumMod val="65000"/>
                  <a:lumOff val="35000"/>
                </a:schemeClr>
              </a:solidFill>
            </a:endParaRPr>
          </a:p>
          <a:p>
            <a:endParaRPr lang="en-GB" sz="2000">
              <a:solidFill>
                <a:schemeClr val="bg2">
                  <a:lumMod val="50000"/>
                </a:schemeClr>
              </a:solidFill>
            </a:endParaRPr>
          </a:p>
        </p:txBody>
      </p:sp>
      <p:pic>
        <p:nvPicPr>
          <p:cNvPr id="9" name="Picture 2" descr="Engineering courses at City College Norwich">
            <a:extLst>
              <a:ext uri="{FF2B5EF4-FFF2-40B4-BE49-F238E27FC236}">
                <a16:creationId xmlns:a16="http://schemas.microsoft.com/office/drawing/2014/main" id="{886644AB-32A3-41EB-9FE4-E6E422B5E2C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313" r="28685" b="-3"/>
          <a:stretch/>
        </p:blipFill>
        <p:spPr bwMode="auto">
          <a:xfrm>
            <a:off x="9319941" y="133667"/>
            <a:ext cx="1999882" cy="1999882"/>
          </a:xfrm>
          <a:custGeom>
            <a:avLst/>
            <a:gdLst/>
            <a:ahLst/>
            <a:cxnLst/>
            <a:rect l="l" t="t" r="r" b="b"/>
            <a:pathLst>
              <a:path w="2849586" h="2849586">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noFill/>
          <a:ln w="63500">
            <a:solidFill>
              <a:srgbClr val="00B0F0"/>
            </a:solidFill>
          </a:ln>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14F56FA-063E-40B6-8851-20239B798896}"/>
              </a:ext>
            </a:extLst>
          </p:cNvPr>
          <p:cNvPicPr>
            <a:picLocks noChangeAspect="1"/>
          </p:cNvPicPr>
          <p:nvPr/>
        </p:nvPicPr>
        <p:blipFill rotWithShape="1">
          <a:blip r:embed="rId5"/>
          <a:srcRect l="19744" r="24067" b="-3"/>
          <a:stretch/>
        </p:blipFill>
        <p:spPr>
          <a:xfrm>
            <a:off x="9319941" y="2328585"/>
            <a:ext cx="2100356" cy="2100356"/>
          </a:xfrm>
          <a:custGeom>
            <a:avLst/>
            <a:gdLst/>
            <a:ahLst/>
            <a:cxnLst/>
            <a:rect l="l" t="t" r="r" b="b"/>
            <a:pathLst>
              <a:path w="2849586" h="2849586">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ln w="63500">
            <a:solidFill>
              <a:srgbClr val="E820BD"/>
            </a:solidFill>
          </a:ln>
        </p:spPr>
      </p:pic>
      <p:pic>
        <p:nvPicPr>
          <p:cNvPr id="14" name="Picture 4" descr="Bottega Spa - Vinification and Environmental Sustainability">
            <a:extLst>
              <a:ext uri="{FF2B5EF4-FFF2-40B4-BE49-F238E27FC236}">
                <a16:creationId xmlns:a16="http://schemas.microsoft.com/office/drawing/2014/main" id="{5D1CDCAA-11E6-4C8D-9F21-B7332885F6A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4" b="4"/>
          <a:stretch/>
        </p:blipFill>
        <p:spPr bwMode="auto">
          <a:xfrm>
            <a:off x="9389213" y="4623977"/>
            <a:ext cx="2100356" cy="2100356"/>
          </a:xfrm>
          <a:custGeom>
            <a:avLst/>
            <a:gdLst/>
            <a:ahLst/>
            <a:cxnLst/>
            <a:rect l="l" t="t" r="r" b="b"/>
            <a:pathLst>
              <a:path w="2849586" h="2849586">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noFill/>
          <a:ln w="63500">
            <a:solidFill>
              <a:srgbClr val="92D050"/>
            </a:solidFill>
          </a:ln>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224520F7-90D9-47CE-9002-90329FB50E7A}"/>
              </a:ext>
            </a:extLst>
          </p:cNvPr>
          <p:cNvSpPr>
            <a:spLocks noGrp="1"/>
          </p:cNvSpPr>
          <p:nvPr>
            <p:ph type="title"/>
          </p:nvPr>
        </p:nvSpPr>
        <p:spPr>
          <a:xfrm>
            <a:off x="469418" y="264860"/>
            <a:ext cx="7526914"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The World Of Work</a:t>
            </a: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D02CC9E0-EA8D-4EAC-B3E4-A87348099FF1}"/>
              </a:ext>
            </a:extLst>
          </p:cNvPr>
          <p:cNvCxnSpPr>
            <a:cxnSpLocks/>
          </p:cNvCxnSpPr>
          <p:nvPr/>
        </p:nvCxnSpPr>
        <p:spPr>
          <a:xfrm>
            <a:off x="469418" y="1150336"/>
            <a:ext cx="5820546"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pic>
        <p:nvPicPr>
          <p:cNvPr id="2" name="Audio 1">
            <a:hlinkClick r:id="" action="ppaction://media"/>
            <a:extLst>
              <a:ext uri="{FF2B5EF4-FFF2-40B4-BE49-F238E27FC236}">
                <a16:creationId xmlns:a16="http://schemas.microsoft.com/office/drawing/2014/main" id="{127450CC-DB98-403E-9730-A526F5DB305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2484353087"/>
      </p:ext>
    </p:extLst>
  </p:cSld>
  <p:clrMapOvr>
    <a:masterClrMapping/>
  </p:clrMapOvr>
  <mc:AlternateContent xmlns:mc="http://schemas.openxmlformats.org/markup-compatibility/2006" xmlns:p14="http://schemas.microsoft.com/office/powerpoint/2010/main">
    <mc:Choice Requires="p14">
      <p:transition spd="slow" p14:dur="2000" advTm="16566"/>
    </mc:Choice>
    <mc:Fallback xmlns="">
      <p:transition spd="slow" advTm="165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76F9CCD-C6B6-482C-B4C6-954416D10CBB}"/>
              </a:ext>
            </a:extLst>
          </p:cNvPr>
          <p:cNvGrpSpPr/>
          <p:nvPr/>
        </p:nvGrpSpPr>
        <p:grpSpPr>
          <a:xfrm>
            <a:off x="6321580" y="872902"/>
            <a:ext cx="5724525" cy="5219700"/>
            <a:chOff x="6321580" y="872902"/>
            <a:chExt cx="5724525" cy="5219700"/>
          </a:xfrm>
        </p:grpSpPr>
        <p:pic>
          <p:nvPicPr>
            <p:cNvPr id="10" name="Picture 9">
              <a:extLst>
                <a:ext uri="{FF2B5EF4-FFF2-40B4-BE49-F238E27FC236}">
                  <a16:creationId xmlns:a16="http://schemas.microsoft.com/office/drawing/2014/main" id="{E0149144-191A-49A2-9806-B5EA21C41E27}"/>
                </a:ext>
              </a:extLst>
            </p:cNvPr>
            <p:cNvPicPr>
              <a:picLocks noChangeAspect="1"/>
            </p:cNvPicPr>
            <p:nvPr/>
          </p:nvPicPr>
          <p:blipFill>
            <a:blip r:embed="rId4"/>
            <a:stretch>
              <a:fillRect/>
            </a:stretch>
          </p:blipFill>
          <p:spPr>
            <a:xfrm>
              <a:off x="6321580" y="872902"/>
              <a:ext cx="5724525" cy="5219700"/>
            </a:xfrm>
            <a:prstGeom prst="rect">
              <a:avLst/>
            </a:prstGeom>
          </p:spPr>
        </p:pic>
        <p:sp>
          <p:nvSpPr>
            <p:cNvPr id="13" name="TextBox 12">
              <a:extLst>
                <a:ext uri="{FF2B5EF4-FFF2-40B4-BE49-F238E27FC236}">
                  <a16:creationId xmlns:a16="http://schemas.microsoft.com/office/drawing/2014/main" id="{90729990-9000-4FA5-BFAE-447481267DFA}"/>
                </a:ext>
              </a:extLst>
            </p:cNvPr>
            <p:cNvSpPr txBox="1"/>
            <p:nvPr/>
          </p:nvSpPr>
          <p:spPr>
            <a:xfrm>
              <a:off x="8129119" y="2459504"/>
              <a:ext cx="2109446" cy="1938992"/>
            </a:xfrm>
            <a:prstGeom prst="rect">
              <a:avLst/>
            </a:prstGeom>
            <a:noFill/>
          </p:spPr>
          <p:txBody>
            <a:bodyPr wrap="square" rtlCol="0">
              <a:spAutoFit/>
            </a:bodyPr>
            <a:lstStyle/>
            <a:p>
              <a:pPr algn="ctr"/>
              <a:r>
                <a:rPr lang="en-GB" sz="4000" b="1">
                  <a:solidFill>
                    <a:schemeClr val="tx1">
                      <a:lumMod val="50000"/>
                      <a:lumOff val="50000"/>
                    </a:schemeClr>
                  </a:solidFill>
                </a:rPr>
                <a:t>What interests you?</a:t>
              </a:r>
            </a:p>
          </p:txBody>
        </p:sp>
      </p:grpSp>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7526914"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Your Career Aspirations</a:t>
            </a: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150336"/>
            <a:ext cx="5820546"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D1F2F9D-466C-4730-A503-2D7C8B8D60A4}"/>
              </a:ext>
            </a:extLst>
          </p:cNvPr>
          <p:cNvSpPr txBox="1"/>
          <p:nvPr/>
        </p:nvSpPr>
        <p:spPr>
          <a:xfrm>
            <a:off x="145895" y="1433765"/>
            <a:ext cx="6372668" cy="4401205"/>
          </a:xfrm>
          <a:prstGeom prst="rect">
            <a:avLst/>
          </a:prstGeom>
          <a:noFill/>
        </p:spPr>
        <p:txBody>
          <a:bodyPr wrap="square" rtlCol="0">
            <a:spAutoFit/>
          </a:bodyPr>
          <a:lstStyle/>
          <a:p>
            <a:pPr marL="457200" indent="-457200">
              <a:buFont typeface="Arial" panose="020B0604020202020204" pitchFamily="34" charset="0"/>
              <a:buChar char="•"/>
            </a:pPr>
            <a:r>
              <a:rPr lang="en-GB" sz="2600">
                <a:solidFill>
                  <a:schemeClr val="tx1">
                    <a:lumMod val="65000"/>
                    <a:lumOff val="35000"/>
                  </a:schemeClr>
                </a:solidFill>
              </a:rPr>
              <a:t>Making a career decision can be really challenging, there are so many different roles, careers and industries out there. </a:t>
            </a:r>
          </a:p>
          <a:p>
            <a:endParaRPr lang="en-GB" sz="2600">
              <a:solidFill>
                <a:schemeClr val="tx1">
                  <a:lumMod val="65000"/>
                  <a:lumOff val="35000"/>
                </a:schemeClr>
              </a:solidFill>
            </a:endParaRPr>
          </a:p>
          <a:p>
            <a:pPr marL="457200" indent="-457200">
              <a:buFont typeface="Arial" panose="020B0604020202020204" pitchFamily="34" charset="0"/>
              <a:buChar char="•"/>
            </a:pPr>
            <a:r>
              <a:rPr lang="en-GB" sz="2600">
                <a:solidFill>
                  <a:schemeClr val="tx1">
                    <a:lumMod val="65000"/>
                    <a:lumOff val="35000"/>
                  </a:schemeClr>
                </a:solidFill>
              </a:rPr>
              <a:t>Take </a:t>
            </a:r>
            <a:r>
              <a:rPr lang="en-GB" sz="2600" b="1">
                <a:solidFill>
                  <a:schemeClr val="tx1">
                    <a:lumMod val="65000"/>
                    <a:lumOff val="35000"/>
                  </a:schemeClr>
                </a:solidFill>
              </a:rPr>
              <a:t>30 seconds </a:t>
            </a:r>
            <a:r>
              <a:rPr lang="en-GB" sz="2600">
                <a:solidFill>
                  <a:schemeClr val="tx1">
                    <a:lumMod val="65000"/>
                    <a:lumOff val="35000"/>
                  </a:schemeClr>
                </a:solidFill>
              </a:rPr>
              <a:t>to think about the roles, career or industry that interest you.</a:t>
            </a:r>
          </a:p>
          <a:p>
            <a:pPr marL="457200" indent="-457200">
              <a:buFont typeface="Arial" panose="020B0604020202020204" pitchFamily="34" charset="0"/>
              <a:buChar char="•"/>
            </a:pPr>
            <a:endParaRPr lang="en-GB" sz="2600">
              <a:solidFill>
                <a:schemeClr val="tx1">
                  <a:lumMod val="65000"/>
                  <a:lumOff val="35000"/>
                </a:schemeClr>
              </a:solidFill>
            </a:endParaRPr>
          </a:p>
          <a:p>
            <a:pPr marL="457200" indent="-457200">
              <a:buFont typeface="Arial" panose="020B0604020202020204" pitchFamily="34" charset="0"/>
              <a:buChar char="•"/>
            </a:pPr>
            <a:r>
              <a:rPr lang="en-GB" sz="2600">
                <a:solidFill>
                  <a:schemeClr val="tx1">
                    <a:lumMod val="65000"/>
                    <a:lumOff val="35000"/>
                  </a:schemeClr>
                </a:solidFill>
              </a:rPr>
              <a:t>Here are some examples….</a:t>
            </a:r>
          </a:p>
          <a:p>
            <a:pPr lvl="1"/>
            <a:r>
              <a:rPr lang="en-GB" sz="2600">
                <a:solidFill>
                  <a:schemeClr val="tx1">
                    <a:lumMod val="65000"/>
                    <a:lumOff val="35000"/>
                  </a:schemeClr>
                </a:solidFill>
              </a:rPr>
              <a:t>remember there are thousands of opportunities out there! </a:t>
            </a:r>
          </a:p>
          <a:p>
            <a:endParaRPr lang="en-GB" sz="2000">
              <a:solidFill>
                <a:schemeClr val="bg2">
                  <a:lumMod val="50000"/>
                </a:schemeClr>
              </a:solidFill>
            </a:endParaRPr>
          </a:p>
        </p:txBody>
      </p:sp>
      <p:pic>
        <p:nvPicPr>
          <p:cNvPr id="2" name="Audio 1">
            <a:hlinkClick r:id="" action="ppaction://media"/>
            <a:extLst>
              <a:ext uri="{FF2B5EF4-FFF2-40B4-BE49-F238E27FC236}">
                <a16:creationId xmlns:a16="http://schemas.microsoft.com/office/drawing/2014/main" id="{D97F1657-409D-4F1F-8CCC-D9F511E42D4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1099285507"/>
      </p:ext>
    </p:extLst>
  </p:cSld>
  <p:clrMapOvr>
    <a:masterClrMapping/>
  </p:clrMapOvr>
  <mc:AlternateContent xmlns:mc="http://schemas.openxmlformats.org/markup-compatibility/2006" xmlns:p14="http://schemas.microsoft.com/office/powerpoint/2010/main">
    <mc:Choice Requires="p14">
      <p:transition spd="slow" p14:dur="2000" advTm="25625"/>
    </mc:Choice>
    <mc:Fallback xmlns="">
      <p:transition spd="slow" advTm="256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B3EE410-5A76-46AD-9A4B-75CB6D6E49E2}"/>
              </a:ext>
            </a:extLst>
          </p:cNvPr>
          <p:cNvGrpSpPr/>
          <p:nvPr/>
        </p:nvGrpSpPr>
        <p:grpSpPr>
          <a:xfrm>
            <a:off x="6321580" y="872902"/>
            <a:ext cx="5724525" cy="5219700"/>
            <a:chOff x="6321580" y="872902"/>
            <a:chExt cx="5724525" cy="5219700"/>
          </a:xfrm>
        </p:grpSpPr>
        <p:pic>
          <p:nvPicPr>
            <p:cNvPr id="9" name="Picture 8">
              <a:extLst>
                <a:ext uri="{FF2B5EF4-FFF2-40B4-BE49-F238E27FC236}">
                  <a16:creationId xmlns:a16="http://schemas.microsoft.com/office/drawing/2014/main" id="{CBD992F7-B248-4F31-9F9E-9CE4BFDD98C2}"/>
                </a:ext>
              </a:extLst>
            </p:cNvPr>
            <p:cNvPicPr>
              <a:picLocks noChangeAspect="1"/>
            </p:cNvPicPr>
            <p:nvPr/>
          </p:nvPicPr>
          <p:blipFill>
            <a:blip r:embed="rId4"/>
            <a:stretch>
              <a:fillRect/>
            </a:stretch>
          </p:blipFill>
          <p:spPr>
            <a:xfrm>
              <a:off x="6321580" y="872902"/>
              <a:ext cx="5724525" cy="5219700"/>
            </a:xfrm>
            <a:prstGeom prst="rect">
              <a:avLst/>
            </a:prstGeom>
          </p:spPr>
        </p:pic>
        <p:sp>
          <p:nvSpPr>
            <p:cNvPr id="11" name="TextBox 10">
              <a:extLst>
                <a:ext uri="{FF2B5EF4-FFF2-40B4-BE49-F238E27FC236}">
                  <a16:creationId xmlns:a16="http://schemas.microsoft.com/office/drawing/2014/main" id="{08EC375D-6859-4FC1-B0B1-7B77B621F892}"/>
                </a:ext>
              </a:extLst>
            </p:cNvPr>
            <p:cNvSpPr txBox="1"/>
            <p:nvPr/>
          </p:nvSpPr>
          <p:spPr>
            <a:xfrm>
              <a:off x="8129119" y="2459504"/>
              <a:ext cx="2109446" cy="1938992"/>
            </a:xfrm>
            <a:prstGeom prst="rect">
              <a:avLst/>
            </a:prstGeom>
            <a:noFill/>
          </p:spPr>
          <p:txBody>
            <a:bodyPr wrap="square" rtlCol="0">
              <a:spAutoFit/>
            </a:bodyPr>
            <a:lstStyle/>
            <a:p>
              <a:pPr algn="ctr"/>
              <a:r>
                <a:rPr lang="en-GB" sz="4000" b="1">
                  <a:solidFill>
                    <a:schemeClr val="tx1">
                      <a:lumMod val="50000"/>
                      <a:lumOff val="50000"/>
                    </a:schemeClr>
                  </a:solidFill>
                </a:rPr>
                <a:t>What interests you?</a:t>
              </a:r>
            </a:p>
          </p:txBody>
        </p:sp>
      </p:grpSp>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7526914"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Your Career Aspirations</a:t>
            </a: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150336"/>
            <a:ext cx="5820546"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D1F2F9D-466C-4730-A503-2D7C8B8D60A4}"/>
              </a:ext>
            </a:extLst>
          </p:cNvPr>
          <p:cNvSpPr txBox="1"/>
          <p:nvPr/>
        </p:nvSpPr>
        <p:spPr>
          <a:xfrm>
            <a:off x="145895" y="1433765"/>
            <a:ext cx="6310323" cy="5201424"/>
          </a:xfrm>
          <a:prstGeom prst="rect">
            <a:avLst/>
          </a:prstGeom>
          <a:noFill/>
        </p:spPr>
        <p:txBody>
          <a:bodyPr wrap="square" rtlCol="0">
            <a:spAutoFit/>
          </a:bodyPr>
          <a:lstStyle/>
          <a:p>
            <a:r>
              <a:rPr lang="en-GB" sz="2600">
                <a:solidFill>
                  <a:schemeClr val="tx1">
                    <a:lumMod val="65000"/>
                    <a:lumOff val="35000"/>
                  </a:schemeClr>
                </a:solidFill>
              </a:rPr>
              <a:t>Then take another </a:t>
            </a:r>
            <a:r>
              <a:rPr lang="en-GB" sz="2600" b="1">
                <a:solidFill>
                  <a:schemeClr val="tx1">
                    <a:lumMod val="65000"/>
                    <a:lumOff val="35000"/>
                  </a:schemeClr>
                </a:solidFill>
              </a:rPr>
              <a:t>30 secs </a:t>
            </a:r>
            <a:r>
              <a:rPr lang="en-GB" sz="2600">
                <a:solidFill>
                  <a:schemeClr val="tx1">
                    <a:lumMod val="65000"/>
                    <a:lumOff val="35000"/>
                  </a:schemeClr>
                </a:solidFill>
              </a:rPr>
              <a:t>to ask yourself:</a:t>
            </a:r>
          </a:p>
          <a:p>
            <a:endParaRPr lang="en-GB" sz="2600">
              <a:solidFill>
                <a:schemeClr val="tx1">
                  <a:lumMod val="65000"/>
                  <a:lumOff val="35000"/>
                </a:schemeClr>
              </a:solidFill>
            </a:endParaRPr>
          </a:p>
          <a:p>
            <a:pPr marL="457200" indent="-457200">
              <a:buFont typeface="Arial" panose="020B0604020202020204" pitchFamily="34" charset="0"/>
              <a:buChar char="•"/>
            </a:pPr>
            <a:r>
              <a:rPr lang="en-GB" sz="2600">
                <a:solidFill>
                  <a:schemeClr val="tx1">
                    <a:lumMod val="65000"/>
                    <a:lumOff val="35000"/>
                  </a:schemeClr>
                </a:solidFill>
              </a:rPr>
              <a:t>What interests me in this role, career or industry? Select 3 things. </a:t>
            </a:r>
          </a:p>
          <a:p>
            <a:pPr lvl="1"/>
            <a:endParaRPr lang="en-GB" sz="2600">
              <a:solidFill>
                <a:schemeClr val="tx1">
                  <a:lumMod val="65000"/>
                  <a:lumOff val="35000"/>
                </a:schemeClr>
              </a:solidFill>
            </a:endParaRPr>
          </a:p>
          <a:p>
            <a:pPr marL="457200" indent="-457200">
              <a:buFont typeface="Arial" panose="020B0604020202020204" pitchFamily="34" charset="0"/>
              <a:buChar char="•"/>
            </a:pPr>
            <a:r>
              <a:rPr lang="en-GB" sz="2600">
                <a:solidFill>
                  <a:schemeClr val="tx1">
                    <a:lumMod val="65000"/>
                    <a:lumOff val="35000"/>
                  </a:schemeClr>
                </a:solidFill>
              </a:rPr>
              <a:t>How can my current class choices help me achieve my career ambitions? For example, am I on track to get the grades I need? If not, which classes do I need to spend more time on? </a:t>
            </a:r>
          </a:p>
          <a:p>
            <a:endParaRPr lang="en-GB" sz="2600">
              <a:solidFill>
                <a:schemeClr val="tx1">
                  <a:lumMod val="65000"/>
                  <a:lumOff val="35000"/>
                </a:schemeClr>
              </a:solidFill>
            </a:endParaRPr>
          </a:p>
          <a:p>
            <a:endParaRPr lang="en-GB" sz="2600">
              <a:solidFill>
                <a:schemeClr val="tx1">
                  <a:lumMod val="65000"/>
                  <a:lumOff val="35000"/>
                </a:schemeClr>
              </a:solidFill>
            </a:endParaRPr>
          </a:p>
          <a:p>
            <a:endParaRPr lang="en-GB" sz="2000">
              <a:solidFill>
                <a:schemeClr val="bg2">
                  <a:lumMod val="50000"/>
                </a:schemeClr>
              </a:solidFill>
            </a:endParaRPr>
          </a:p>
        </p:txBody>
      </p:sp>
      <p:sp>
        <p:nvSpPr>
          <p:cNvPr id="7" name="TextBox 6">
            <a:extLst>
              <a:ext uri="{FF2B5EF4-FFF2-40B4-BE49-F238E27FC236}">
                <a16:creationId xmlns:a16="http://schemas.microsoft.com/office/drawing/2014/main" id="{F5F3FB2A-92EA-4473-9897-48653B02E390}"/>
              </a:ext>
            </a:extLst>
          </p:cNvPr>
          <p:cNvSpPr txBox="1"/>
          <p:nvPr/>
        </p:nvSpPr>
        <p:spPr>
          <a:xfrm>
            <a:off x="8129119" y="2459504"/>
            <a:ext cx="2109446" cy="1938992"/>
          </a:xfrm>
          <a:prstGeom prst="rect">
            <a:avLst/>
          </a:prstGeom>
          <a:noFill/>
        </p:spPr>
        <p:txBody>
          <a:bodyPr wrap="square" rtlCol="0">
            <a:spAutoFit/>
          </a:bodyPr>
          <a:lstStyle/>
          <a:p>
            <a:pPr algn="ctr"/>
            <a:r>
              <a:rPr lang="en-GB" sz="4000" b="1">
                <a:solidFill>
                  <a:schemeClr val="tx1">
                    <a:lumMod val="50000"/>
                    <a:lumOff val="50000"/>
                  </a:schemeClr>
                </a:solidFill>
              </a:rPr>
              <a:t>What interests you?</a:t>
            </a:r>
          </a:p>
        </p:txBody>
      </p:sp>
      <p:pic>
        <p:nvPicPr>
          <p:cNvPr id="2" name="Audio 1">
            <a:hlinkClick r:id="" action="ppaction://media"/>
            <a:extLst>
              <a:ext uri="{FF2B5EF4-FFF2-40B4-BE49-F238E27FC236}">
                <a16:creationId xmlns:a16="http://schemas.microsoft.com/office/drawing/2014/main" id="{6DC9AE41-A294-4494-8BCE-42AAA08B8D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1908299563"/>
      </p:ext>
    </p:extLst>
  </p:cSld>
  <p:clrMapOvr>
    <a:masterClrMapping/>
  </p:clrMapOvr>
  <mc:AlternateContent xmlns:mc="http://schemas.openxmlformats.org/markup-compatibility/2006" xmlns:p14="http://schemas.microsoft.com/office/powerpoint/2010/main">
    <mc:Choice Requires="p14">
      <p:transition spd="slow" p14:dur="2000" advTm="16610"/>
    </mc:Choice>
    <mc:Fallback xmlns="">
      <p:transition spd="slow" advTm="166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7526914"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Your Career Aspirations</a:t>
            </a: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150336"/>
            <a:ext cx="5820546"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D1F2F9D-466C-4730-A503-2D7C8B8D60A4}"/>
              </a:ext>
            </a:extLst>
          </p:cNvPr>
          <p:cNvSpPr txBox="1"/>
          <p:nvPr/>
        </p:nvSpPr>
        <p:spPr>
          <a:xfrm>
            <a:off x="301300" y="1315899"/>
            <a:ext cx="7180454" cy="4278094"/>
          </a:xfrm>
          <a:prstGeom prst="rect">
            <a:avLst/>
          </a:prstGeom>
          <a:noFill/>
        </p:spPr>
        <p:txBody>
          <a:bodyPr wrap="square" rtlCol="0">
            <a:spAutoFit/>
          </a:bodyPr>
          <a:lstStyle/>
          <a:p>
            <a:r>
              <a:rPr lang="en-GB" sz="2200">
                <a:solidFill>
                  <a:schemeClr val="tx1">
                    <a:lumMod val="65000"/>
                    <a:lumOff val="35000"/>
                  </a:schemeClr>
                </a:solidFill>
              </a:rPr>
              <a:t>If you’re still unsure of what career path is right for you – don’t worry you’re not alone. </a:t>
            </a:r>
          </a:p>
          <a:p>
            <a:pPr lvl="1"/>
            <a:endParaRPr lang="en-GB" sz="2200">
              <a:solidFill>
                <a:schemeClr val="tx1">
                  <a:lumMod val="65000"/>
                  <a:lumOff val="35000"/>
                </a:schemeClr>
              </a:solidFill>
            </a:endParaRPr>
          </a:p>
          <a:p>
            <a:pPr marL="457200" indent="-457200">
              <a:buFont typeface="Arial" panose="020B0604020202020204" pitchFamily="34" charset="0"/>
              <a:buChar char="•"/>
            </a:pPr>
            <a:r>
              <a:rPr lang="en-GB" sz="2400" b="1">
                <a:solidFill>
                  <a:schemeClr val="tx1">
                    <a:lumMod val="65000"/>
                    <a:lumOff val="35000"/>
                  </a:schemeClr>
                </a:solidFill>
              </a:rPr>
              <a:t>28% of 15 – 18 year olds </a:t>
            </a:r>
            <a:r>
              <a:rPr lang="en-GB" sz="2400" b="0" i="0">
                <a:solidFill>
                  <a:schemeClr val="tx1">
                    <a:lumMod val="65000"/>
                    <a:lumOff val="35000"/>
                  </a:schemeClr>
                </a:solidFill>
                <a:effectLst/>
              </a:rPr>
              <a:t>said that they </a:t>
            </a:r>
            <a:r>
              <a:rPr lang="en-GB" sz="2400" b="1" u="sng">
                <a:solidFill>
                  <a:schemeClr val="tx1">
                    <a:lumMod val="65000"/>
                    <a:lumOff val="35000"/>
                  </a:schemeClr>
                </a:solidFill>
                <a:effectLst/>
              </a:rPr>
              <a:t>didn’t know </a:t>
            </a:r>
            <a:r>
              <a:rPr lang="en-GB" sz="2400" b="0" i="0">
                <a:solidFill>
                  <a:schemeClr val="tx1">
                    <a:lumMod val="65000"/>
                    <a:lumOff val="35000"/>
                  </a:schemeClr>
                </a:solidFill>
                <a:effectLst/>
              </a:rPr>
              <a:t>what they wanted to do after leaving school. </a:t>
            </a:r>
          </a:p>
          <a:p>
            <a:endParaRPr lang="en-GB" sz="2200" b="1">
              <a:solidFill>
                <a:schemeClr val="tx1">
                  <a:lumMod val="65000"/>
                  <a:lumOff val="35000"/>
                </a:schemeClr>
              </a:solidFill>
            </a:endParaRPr>
          </a:p>
          <a:p>
            <a:pPr marL="457200" indent="-457200">
              <a:buFont typeface="Arial" panose="020B0604020202020204" pitchFamily="34" charset="0"/>
              <a:buChar char="•"/>
            </a:pPr>
            <a:endParaRPr lang="en-GB" sz="2200" b="1">
              <a:solidFill>
                <a:schemeClr val="tx1">
                  <a:lumMod val="65000"/>
                  <a:lumOff val="35000"/>
                </a:schemeClr>
              </a:solidFill>
            </a:endParaRPr>
          </a:p>
          <a:p>
            <a:endParaRPr lang="en-GB" sz="2200" b="1">
              <a:solidFill>
                <a:schemeClr val="tx1">
                  <a:lumMod val="65000"/>
                  <a:lumOff val="35000"/>
                </a:schemeClr>
              </a:solidFill>
            </a:endParaRPr>
          </a:p>
          <a:p>
            <a:endParaRPr lang="en-GB" sz="2200" b="1">
              <a:solidFill>
                <a:schemeClr val="tx1">
                  <a:lumMod val="65000"/>
                  <a:lumOff val="35000"/>
                </a:schemeClr>
              </a:solidFill>
            </a:endParaRPr>
          </a:p>
          <a:p>
            <a:pPr marL="457200" indent="-457200">
              <a:buFont typeface="Arial" panose="020B0604020202020204" pitchFamily="34" charset="0"/>
              <a:buChar char="•"/>
            </a:pPr>
            <a:r>
              <a:rPr lang="en-GB" sz="2200" b="1">
                <a:solidFill>
                  <a:schemeClr val="tx1">
                    <a:lumMod val="65000"/>
                    <a:lumOff val="35000"/>
                  </a:schemeClr>
                </a:solidFill>
              </a:rPr>
              <a:t>“</a:t>
            </a:r>
            <a:r>
              <a:rPr lang="en-GB" sz="2400" b="1" i="1">
                <a:solidFill>
                  <a:schemeClr val="tx1">
                    <a:lumMod val="65000"/>
                    <a:lumOff val="35000"/>
                  </a:schemeClr>
                </a:solidFill>
              </a:rPr>
              <a:t>I didn’t know the job I currently do existed until I left school and started looking at job opportunities</a:t>
            </a:r>
            <a:r>
              <a:rPr lang="en-GB" sz="2200" b="1">
                <a:solidFill>
                  <a:schemeClr val="tx1">
                    <a:lumMod val="65000"/>
                    <a:lumOff val="35000"/>
                  </a:schemeClr>
                </a:solidFill>
              </a:rPr>
              <a:t>” </a:t>
            </a:r>
            <a:r>
              <a:rPr lang="en-GB" sz="2200">
                <a:solidFill>
                  <a:schemeClr val="tx1">
                    <a:lumMod val="65000"/>
                    <a:lumOff val="35000"/>
                  </a:schemeClr>
                </a:solidFill>
              </a:rPr>
              <a:t>- Nestlé Graduate</a:t>
            </a:r>
            <a:endParaRPr lang="en-GB" sz="2600">
              <a:solidFill>
                <a:schemeClr val="tx1">
                  <a:lumMod val="65000"/>
                  <a:lumOff val="35000"/>
                </a:schemeClr>
              </a:solidFill>
            </a:endParaRPr>
          </a:p>
        </p:txBody>
      </p:sp>
      <p:pic>
        <p:nvPicPr>
          <p:cNvPr id="3" name="Picture 2">
            <a:extLst>
              <a:ext uri="{FF2B5EF4-FFF2-40B4-BE49-F238E27FC236}">
                <a16:creationId xmlns:a16="http://schemas.microsoft.com/office/drawing/2014/main" id="{06D780F3-BEF2-414E-A0AF-A41442D0F139}"/>
              </a:ext>
            </a:extLst>
          </p:cNvPr>
          <p:cNvPicPr>
            <a:picLocks noChangeAspect="1"/>
          </p:cNvPicPr>
          <p:nvPr/>
        </p:nvPicPr>
        <p:blipFill>
          <a:blip r:embed="rId5"/>
          <a:stretch>
            <a:fillRect/>
          </a:stretch>
        </p:blipFill>
        <p:spPr>
          <a:xfrm>
            <a:off x="7481754" y="471053"/>
            <a:ext cx="4107824" cy="5754031"/>
          </a:xfrm>
          <a:prstGeom prst="rect">
            <a:avLst/>
          </a:prstGeom>
        </p:spPr>
      </p:pic>
      <p:pic>
        <p:nvPicPr>
          <p:cNvPr id="6" name="Picture 5">
            <a:extLst>
              <a:ext uri="{FF2B5EF4-FFF2-40B4-BE49-F238E27FC236}">
                <a16:creationId xmlns:a16="http://schemas.microsoft.com/office/drawing/2014/main" id="{EC7765C6-4C4F-4968-9D28-43CD440DCAB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88032" y="3563777"/>
            <a:ext cx="2433635" cy="697642"/>
          </a:xfrm>
          <a:prstGeom prst="rect">
            <a:avLst/>
          </a:prstGeom>
          <a:ln>
            <a:noFill/>
          </a:ln>
        </p:spPr>
      </p:pic>
      <p:pic>
        <p:nvPicPr>
          <p:cNvPr id="7" name="Audio 6">
            <a:hlinkClick r:id="" action="ppaction://media"/>
            <a:extLst>
              <a:ext uri="{FF2B5EF4-FFF2-40B4-BE49-F238E27FC236}">
                <a16:creationId xmlns:a16="http://schemas.microsoft.com/office/drawing/2014/main" id="{3C93270B-9BCB-4C28-8233-4FA2038896E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3803086391"/>
      </p:ext>
    </p:extLst>
  </p:cSld>
  <p:clrMapOvr>
    <a:masterClrMapping/>
  </p:clrMapOvr>
  <mc:AlternateContent xmlns:mc="http://schemas.openxmlformats.org/markup-compatibility/2006" xmlns:p14="http://schemas.microsoft.com/office/powerpoint/2010/main">
    <mc:Choice Requires="p14">
      <p:transition spd="slow" p14:dur="2000" advTm="17670"/>
    </mc:Choice>
    <mc:Fallback xmlns="">
      <p:transition spd="slow" advTm="176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6751572"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Different Routes</a:t>
            </a: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255631"/>
            <a:ext cx="5820546"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D1F2F9D-466C-4730-A503-2D7C8B8D60A4}"/>
              </a:ext>
            </a:extLst>
          </p:cNvPr>
          <p:cNvSpPr txBox="1"/>
          <p:nvPr/>
        </p:nvSpPr>
        <p:spPr>
          <a:xfrm>
            <a:off x="343594" y="1360366"/>
            <a:ext cx="6711142" cy="5486117"/>
          </a:xfrm>
          <a:prstGeom prst="rect">
            <a:avLst/>
          </a:prstGeom>
          <a:noFill/>
        </p:spPr>
        <p:txBody>
          <a:bodyPr wrap="square" rtlCol="0">
            <a:spAutoFit/>
          </a:bodyPr>
          <a:lstStyle/>
          <a:p>
            <a:r>
              <a:rPr lang="en-GB" sz="2400">
                <a:solidFill>
                  <a:schemeClr val="tx1">
                    <a:lumMod val="65000"/>
                    <a:lumOff val="35000"/>
                  </a:schemeClr>
                </a:solidFill>
              </a:rPr>
              <a:t>There are so many different routes into the world of work out there – here’s an overview.</a:t>
            </a:r>
          </a:p>
          <a:p>
            <a:endParaRPr lang="en-GB" sz="1050">
              <a:solidFill>
                <a:schemeClr val="tx1">
                  <a:lumMod val="65000"/>
                  <a:lumOff val="35000"/>
                </a:schemeClr>
              </a:solidFill>
            </a:endParaRPr>
          </a:p>
          <a:p>
            <a:pPr marL="457200" indent="-457200">
              <a:buFont typeface="Arial" panose="020B0604020202020204" pitchFamily="34" charset="0"/>
              <a:buChar char="•"/>
            </a:pPr>
            <a:r>
              <a:rPr lang="en-GB" sz="2400" b="1">
                <a:solidFill>
                  <a:srgbClr val="E820BD"/>
                </a:solidFill>
              </a:rPr>
              <a:t>T- Levels: </a:t>
            </a:r>
            <a:r>
              <a:rPr lang="en-GB" sz="2400">
                <a:solidFill>
                  <a:schemeClr val="tx1">
                    <a:lumMod val="65000"/>
                    <a:lumOff val="35000"/>
                  </a:schemeClr>
                </a:solidFill>
              </a:rPr>
              <a:t>equivalent to 3 A levels, meets the needs of industry and prepares you for the world of work. Only in English Schools.</a:t>
            </a:r>
          </a:p>
          <a:p>
            <a:pPr marL="457200" indent="-457200">
              <a:buFont typeface="Arial" panose="020B0604020202020204" pitchFamily="34" charset="0"/>
              <a:buChar char="•"/>
            </a:pPr>
            <a:endParaRPr lang="en-GB" sz="800">
              <a:solidFill>
                <a:schemeClr val="tx1">
                  <a:lumMod val="65000"/>
                  <a:lumOff val="35000"/>
                </a:schemeClr>
              </a:solidFill>
            </a:endParaRPr>
          </a:p>
          <a:p>
            <a:pPr marL="457200" indent="-457200">
              <a:buFont typeface="Arial" panose="020B0604020202020204" pitchFamily="34" charset="0"/>
              <a:buChar char="•"/>
            </a:pPr>
            <a:r>
              <a:rPr lang="en-GB" sz="2400" b="1">
                <a:solidFill>
                  <a:srgbClr val="00B0F0"/>
                </a:solidFill>
              </a:rPr>
              <a:t>Apprenticeships: </a:t>
            </a:r>
            <a:r>
              <a:rPr lang="en-GB" sz="2400">
                <a:solidFill>
                  <a:schemeClr val="tx1">
                    <a:lumMod val="65000"/>
                    <a:lumOff val="35000"/>
                  </a:schemeClr>
                </a:solidFill>
              </a:rPr>
              <a:t>an opportunity to ‘earn while you learn’ and gain a formal qualification. </a:t>
            </a:r>
          </a:p>
          <a:p>
            <a:pPr marL="457200" indent="-457200">
              <a:buFont typeface="Arial" panose="020B0604020202020204" pitchFamily="34" charset="0"/>
              <a:buChar char="•"/>
            </a:pPr>
            <a:endParaRPr lang="en-GB" sz="800" b="1">
              <a:solidFill>
                <a:schemeClr val="tx1">
                  <a:lumMod val="65000"/>
                  <a:lumOff val="35000"/>
                </a:schemeClr>
              </a:solidFill>
            </a:endParaRPr>
          </a:p>
          <a:p>
            <a:pPr marL="457200" indent="-457200">
              <a:buFont typeface="Arial" panose="020B0604020202020204" pitchFamily="34" charset="0"/>
              <a:buChar char="•"/>
            </a:pPr>
            <a:r>
              <a:rPr lang="en-GB" sz="2400" b="1">
                <a:solidFill>
                  <a:srgbClr val="92D050"/>
                </a:solidFill>
              </a:rPr>
              <a:t>University: </a:t>
            </a:r>
            <a:r>
              <a:rPr lang="en-GB" sz="2400">
                <a:solidFill>
                  <a:schemeClr val="tx1">
                    <a:lumMod val="65000"/>
                    <a:lumOff val="35000"/>
                  </a:schemeClr>
                </a:solidFill>
              </a:rPr>
              <a:t>study for an undergraduate, masters or PhD degree in specific subject(s). </a:t>
            </a:r>
          </a:p>
          <a:p>
            <a:endParaRPr lang="en-GB" sz="800">
              <a:solidFill>
                <a:schemeClr val="tx1">
                  <a:lumMod val="65000"/>
                  <a:lumOff val="35000"/>
                </a:schemeClr>
              </a:solidFill>
            </a:endParaRPr>
          </a:p>
          <a:p>
            <a:pPr marL="457200" indent="-457200">
              <a:buFont typeface="Arial" panose="020B0604020202020204" pitchFamily="34" charset="0"/>
              <a:buChar char="•"/>
            </a:pPr>
            <a:r>
              <a:rPr lang="en-GB" sz="2400" b="1">
                <a:solidFill>
                  <a:srgbClr val="DB1565"/>
                </a:solidFill>
              </a:rPr>
              <a:t>Employment: </a:t>
            </a:r>
            <a:r>
              <a:rPr lang="en-GB" sz="2400">
                <a:solidFill>
                  <a:schemeClr val="tx1">
                    <a:lumMod val="65000"/>
                    <a:lumOff val="35000"/>
                  </a:schemeClr>
                </a:solidFill>
              </a:rPr>
              <a:t>being paid to work either part or full time and can be industry specific. Also working for yourself or starting up your own business. </a:t>
            </a:r>
          </a:p>
        </p:txBody>
      </p:sp>
      <p:sp>
        <p:nvSpPr>
          <p:cNvPr id="2" name="Rectangle: Rounded Corners 1">
            <a:extLst>
              <a:ext uri="{FF2B5EF4-FFF2-40B4-BE49-F238E27FC236}">
                <a16:creationId xmlns:a16="http://schemas.microsoft.com/office/drawing/2014/main" id="{CFC3E246-2F0F-442C-8D35-C6B50C1ED64D}"/>
              </a:ext>
            </a:extLst>
          </p:cNvPr>
          <p:cNvSpPr/>
          <p:nvPr/>
        </p:nvSpPr>
        <p:spPr>
          <a:xfrm>
            <a:off x="7315198" y="442404"/>
            <a:ext cx="4533207" cy="1269072"/>
          </a:xfrm>
          <a:prstGeom prst="roundRect">
            <a:avLst/>
          </a:prstGeom>
          <a:solidFill>
            <a:srgbClr val="E82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a:t>T Levels</a:t>
            </a:r>
          </a:p>
        </p:txBody>
      </p:sp>
      <p:sp>
        <p:nvSpPr>
          <p:cNvPr id="8" name="Rectangle: Rounded Corners 7">
            <a:extLst>
              <a:ext uri="{FF2B5EF4-FFF2-40B4-BE49-F238E27FC236}">
                <a16:creationId xmlns:a16="http://schemas.microsoft.com/office/drawing/2014/main" id="{3B0C85AB-60D9-4B5A-8C66-7491DEDA3EC5}"/>
              </a:ext>
            </a:extLst>
          </p:cNvPr>
          <p:cNvSpPr/>
          <p:nvPr/>
        </p:nvSpPr>
        <p:spPr>
          <a:xfrm>
            <a:off x="7315199" y="1976899"/>
            <a:ext cx="4533207" cy="126907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Apprenticeships</a:t>
            </a:r>
          </a:p>
        </p:txBody>
      </p:sp>
      <p:sp>
        <p:nvSpPr>
          <p:cNvPr id="9" name="Rectangle: Rounded Corners 8">
            <a:extLst>
              <a:ext uri="{FF2B5EF4-FFF2-40B4-BE49-F238E27FC236}">
                <a16:creationId xmlns:a16="http://schemas.microsoft.com/office/drawing/2014/main" id="{BA31B450-36ED-4ACB-8926-8E131CA3AA70}"/>
              </a:ext>
            </a:extLst>
          </p:cNvPr>
          <p:cNvSpPr/>
          <p:nvPr/>
        </p:nvSpPr>
        <p:spPr>
          <a:xfrm>
            <a:off x="7315199" y="3582496"/>
            <a:ext cx="4533207" cy="1269072"/>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University</a:t>
            </a:r>
          </a:p>
        </p:txBody>
      </p:sp>
      <p:sp>
        <p:nvSpPr>
          <p:cNvPr id="11" name="Rectangle: Rounded Corners 10">
            <a:extLst>
              <a:ext uri="{FF2B5EF4-FFF2-40B4-BE49-F238E27FC236}">
                <a16:creationId xmlns:a16="http://schemas.microsoft.com/office/drawing/2014/main" id="{C95A2978-BE89-44D3-A167-BD9A8D578328}"/>
              </a:ext>
            </a:extLst>
          </p:cNvPr>
          <p:cNvSpPr/>
          <p:nvPr/>
        </p:nvSpPr>
        <p:spPr>
          <a:xfrm>
            <a:off x="7315199" y="5146524"/>
            <a:ext cx="4533207" cy="1269072"/>
          </a:xfrm>
          <a:prstGeom prst="roundRect">
            <a:avLst/>
          </a:prstGeom>
          <a:solidFill>
            <a:srgbClr val="DB1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Employment</a:t>
            </a:r>
          </a:p>
        </p:txBody>
      </p:sp>
      <p:pic>
        <p:nvPicPr>
          <p:cNvPr id="7" name="Audio 6">
            <a:hlinkClick r:id="" action="ppaction://media"/>
            <a:extLst>
              <a:ext uri="{FF2B5EF4-FFF2-40B4-BE49-F238E27FC236}">
                <a16:creationId xmlns:a16="http://schemas.microsoft.com/office/drawing/2014/main" id="{387D99DB-7683-4E42-928F-D4F846A2F8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898350086"/>
      </p:ext>
    </p:extLst>
  </p:cSld>
  <p:clrMapOvr>
    <a:masterClrMapping/>
  </p:clrMapOvr>
  <mc:AlternateContent xmlns:mc="http://schemas.openxmlformats.org/markup-compatibility/2006" xmlns:p14="http://schemas.microsoft.com/office/powerpoint/2010/main">
    <mc:Choice Requires="p14">
      <p:transition spd="slow" p14:dur="2000" advTm="29760"/>
    </mc:Choice>
    <mc:Fallback xmlns="">
      <p:transition spd="slow" advTm="297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6751572"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Apprenticeships</a:t>
            </a: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255631"/>
            <a:ext cx="5820546"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D1F2F9D-466C-4730-A503-2D7C8B8D60A4}"/>
              </a:ext>
            </a:extLst>
          </p:cNvPr>
          <p:cNvSpPr txBox="1"/>
          <p:nvPr/>
        </p:nvSpPr>
        <p:spPr>
          <a:xfrm>
            <a:off x="299260" y="1360366"/>
            <a:ext cx="6711142" cy="5932393"/>
          </a:xfrm>
          <a:prstGeom prst="rect">
            <a:avLst/>
          </a:prstGeom>
          <a:noFill/>
        </p:spPr>
        <p:txBody>
          <a:bodyPr wrap="square" rtlCol="0">
            <a:spAutoFit/>
          </a:bodyPr>
          <a:lstStyle/>
          <a:p>
            <a:r>
              <a:rPr lang="en-GB" sz="2600">
                <a:solidFill>
                  <a:schemeClr val="tx1">
                    <a:lumMod val="65000"/>
                    <a:lumOff val="35000"/>
                  </a:schemeClr>
                </a:solidFill>
              </a:rPr>
              <a:t>Apprenticeships are becoming more popular.</a:t>
            </a:r>
          </a:p>
          <a:p>
            <a:r>
              <a:rPr lang="en-GB" sz="2600" b="1" i="0">
                <a:solidFill>
                  <a:schemeClr val="tx1">
                    <a:lumMod val="65000"/>
                    <a:lumOff val="35000"/>
                  </a:schemeClr>
                </a:solidFill>
                <a:effectLst/>
              </a:rPr>
              <a:t>Over 50% of students are interested </a:t>
            </a:r>
            <a:r>
              <a:rPr lang="en-GB" sz="2600" b="0" i="0">
                <a:solidFill>
                  <a:schemeClr val="tx1">
                    <a:lumMod val="65000"/>
                    <a:lumOff val="35000"/>
                  </a:schemeClr>
                </a:solidFill>
                <a:effectLst/>
              </a:rPr>
              <a:t>in this route after they leave school - here’s some facts:</a:t>
            </a:r>
          </a:p>
          <a:p>
            <a:endParaRPr lang="en-GB" sz="900" b="0" i="0">
              <a:solidFill>
                <a:schemeClr val="tx1">
                  <a:lumMod val="65000"/>
                  <a:lumOff val="35000"/>
                </a:schemeClr>
              </a:solidFill>
              <a:effectLst/>
            </a:endParaRPr>
          </a:p>
          <a:p>
            <a:pPr marL="457200" indent="-457200">
              <a:buFont typeface="Arial" panose="020B0604020202020204" pitchFamily="34" charset="0"/>
              <a:buChar char="•"/>
            </a:pPr>
            <a:r>
              <a:rPr lang="en-GB" sz="2600" b="0" i="0">
                <a:solidFill>
                  <a:schemeClr val="tx1">
                    <a:lumMod val="65000"/>
                    <a:lumOff val="35000"/>
                  </a:schemeClr>
                </a:solidFill>
                <a:effectLst/>
              </a:rPr>
              <a:t>A full time job</a:t>
            </a:r>
          </a:p>
          <a:p>
            <a:pPr marL="457200" indent="-457200">
              <a:buFont typeface="Arial" panose="020B0604020202020204" pitchFamily="34" charset="0"/>
              <a:buChar char="•"/>
            </a:pPr>
            <a:r>
              <a:rPr lang="en-GB" sz="2600">
                <a:solidFill>
                  <a:schemeClr val="tx1">
                    <a:lumMod val="65000"/>
                    <a:lumOff val="35000"/>
                  </a:schemeClr>
                </a:solidFill>
              </a:rPr>
              <a:t>Paid</a:t>
            </a:r>
          </a:p>
          <a:p>
            <a:pPr marL="457200" indent="-457200">
              <a:buFont typeface="Arial" panose="020B0604020202020204" pitchFamily="34" charset="0"/>
              <a:buChar char="•"/>
            </a:pPr>
            <a:r>
              <a:rPr lang="en-GB" sz="2600" b="0" i="0">
                <a:solidFill>
                  <a:schemeClr val="tx1">
                    <a:lumMod val="65000"/>
                    <a:lumOff val="35000"/>
                  </a:schemeClr>
                </a:solidFill>
                <a:effectLst/>
              </a:rPr>
              <a:t>Training provided free of charge</a:t>
            </a:r>
          </a:p>
          <a:p>
            <a:pPr marL="457200" indent="-457200">
              <a:buFont typeface="Arial" panose="020B0604020202020204" pitchFamily="34" charset="0"/>
              <a:buChar char="•"/>
            </a:pPr>
            <a:r>
              <a:rPr lang="en-GB" sz="2600">
                <a:solidFill>
                  <a:schemeClr val="tx1">
                    <a:lumMod val="65000"/>
                    <a:lumOff val="35000"/>
                  </a:schemeClr>
                </a:solidFill>
              </a:rPr>
              <a:t>Spend 20% of your time away from your desk studying for a qualification and receiving training</a:t>
            </a:r>
          </a:p>
          <a:p>
            <a:pPr marL="457200" indent="-457200">
              <a:buFont typeface="Arial" panose="020B0604020202020204" pitchFamily="34" charset="0"/>
              <a:buChar char="•"/>
            </a:pPr>
            <a:r>
              <a:rPr lang="en-GB" sz="2600" b="0" i="0">
                <a:solidFill>
                  <a:schemeClr val="tx1">
                    <a:lumMod val="65000"/>
                    <a:lumOff val="35000"/>
                  </a:schemeClr>
                </a:solidFill>
                <a:effectLst/>
              </a:rPr>
              <a:t>Different levels available – for example Degree Apprenticeships</a:t>
            </a:r>
          </a:p>
          <a:p>
            <a:endParaRPr lang="en-GB" sz="2800" b="0" i="0">
              <a:solidFill>
                <a:schemeClr val="tx1">
                  <a:lumMod val="65000"/>
                  <a:lumOff val="35000"/>
                </a:schemeClr>
              </a:solidFill>
              <a:effectLst/>
              <a:latin typeface="MinimalMonoRegular"/>
            </a:endParaRPr>
          </a:p>
          <a:p>
            <a:endParaRPr lang="en-GB" sz="2600">
              <a:solidFill>
                <a:schemeClr val="tx1">
                  <a:lumMod val="65000"/>
                  <a:lumOff val="35000"/>
                </a:schemeClr>
              </a:solidFill>
            </a:endParaRPr>
          </a:p>
          <a:p>
            <a:endParaRPr lang="en-GB" sz="1050">
              <a:solidFill>
                <a:schemeClr val="tx1">
                  <a:lumMod val="65000"/>
                  <a:lumOff val="35000"/>
                </a:schemeClr>
              </a:solidFill>
            </a:endParaRPr>
          </a:p>
          <a:p>
            <a:endParaRPr lang="en-GB" sz="2000">
              <a:solidFill>
                <a:schemeClr val="bg2">
                  <a:lumMod val="50000"/>
                </a:schemeClr>
              </a:solidFill>
            </a:endParaRPr>
          </a:p>
        </p:txBody>
      </p:sp>
      <p:sp>
        <p:nvSpPr>
          <p:cNvPr id="2" name="Rectangle: Rounded Corners 1">
            <a:extLst>
              <a:ext uri="{FF2B5EF4-FFF2-40B4-BE49-F238E27FC236}">
                <a16:creationId xmlns:a16="http://schemas.microsoft.com/office/drawing/2014/main" id="{CFC3E246-2F0F-442C-8D35-C6B50C1ED64D}"/>
              </a:ext>
            </a:extLst>
          </p:cNvPr>
          <p:cNvSpPr/>
          <p:nvPr/>
        </p:nvSpPr>
        <p:spPr>
          <a:xfrm>
            <a:off x="7315198" y="442404"/>
            <a:ext cx="4533207" cy="126907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a:t>T Levels</a:t>
            </a:r>
          </a:p>
        </p:txBody>
      </p:sp>
      <p:sp>
        <p:nvSpPr>
          <p:cNvPr id="8" name="Rectangle: Rounded Corners 7">
            <a:extLst>
              <a:ext uri="{FF2B5EF4-FFF2-40B4-BE49-F238E27FC236}">
                <a16:creationId xmlns:a16="http://schemas.microsoft.com/office/drawing/2014/main" id="{3B0C85AB-60D9-4B5A-8C66-7491DEDA3EC5}"/>
              </a:ext>
            </a:extLst>
          </p:cNvPr>
          <p:cNvSpPr/>
          <p:nvPr/>
        </p:nvSpPr>
        <p:spPr>
          <a:xfrm>
            <a:off x="7315199" y="1976899"/>
            <a:ext cx="4533207" cy="126907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Apprenticeships</a:t>
            </a:r>
          </a:p>
        </p:txBody>
      </p:sp>
      <p:sp>
        <p:nvSpPr>
          <p:cNvPr id="9" name="Rectangle: Rounded Corners 8">
            <a:extLst>
              <a:ext uri="{FF2B5EF4-FFF2-40B4-BE49-F238E27FC236}">
                <a16:creationId xmlns:a16="http://schemas.microsoft.com/office/drawing/2014/main" id="{BA31B450-36ED-4ACB-8926-8E131CA3AA70}"/>
              </a:ext>
            </a:extLst>
          </p:cNvPr>
          <p:cNvSpPr/>
          <p:nvPr/>
        </p:nvSpPr>
        <p:spPr>
          <a:xfrm>
            <a:off x="7315199" y="3582496"/>
            <a:ext cx="4533207" cy="126907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University</a:t>
            </a:r>
          </a:p>
        </p:txBody>
      </p:sp>
      <p:sp>
        <p:nvSpPr>
          <p:cNvPr id="11" name="Rectangle: Rounded Corners 10">
            <a:extLst>
              <a:ext uri="{FF2B5EF4-FFF2-40B4-BE49-F238E27FC236}">
                <a16:creationId xmlns:a16="http://schemas.microsoft.com/office/drawing/2014/main" id="{C95A2978-BE89-44D3-A167-BD9A8D578328}"/>
              </a:ext>
            </a:extLst>
          </p:cNvPr>
          <p:cNvSpPr/>
          <p:nvPr/>
        </p:nvSpPr>
        <p:spPr>
          <a:xfrm>
            <a:off x="7315199" y="5146524"/>
            <a:ext cx="4533207" cy="126907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Employment</a:t>
            </a:r>
          </a:p>
        </p:txBody>
      </p:sp>
      <p:pic>
        <p:nvPicPr>
          <p:cNvPr id="3" name="Audio 2">
            <a:hlinkClick r:id="" action="ppaction://media"/>
            <a:extLst>
              <a:ext uri="{FF2B5EF4-FFF2-40B4-BE49-F238E27FC236}">
                <a16:creationId xmlns:a16="http://schemas.microsoft.com/office/drawing/2014/main" id="{E755EAD1-88E3-46FD-93E0-E9BEF30601F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2361978442"/>
      </p:ext>
    </p:extLst>
  </p:cSld>
  <p:clrMapOvr>
    <a:masterClrMapping/>
  </p:clrMapOvr>
  <mc:AlternateContent xmlns:mc="http://schemas.openxmlformats.org/markup-compatibility/2006" xmlns:p14="http://schemas.microsoft.com/office/powerpoint/2010/main">
    <mc:Choice Requires="p14">
      <p:transition spd="slow" p14:dur="2000" advTm="23100"/>
    </mc:Choice>
    <mc:Fallback xmlns="">
      <p:transition spd="slow" advTm="231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6751572"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Apprenticeships</a:t>
            </a: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255631"/>
            <a:ext cx="5820546"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pic>
        <p:nvPicPr>
          <p:cNvPr id="10" name="Picture 2" descr="image">
            <a:extLst>
              <a:ext uri="{FF2B5EF4-FFF2-40B4-BE49-F238E27FC236}">
                <a16:creationId xmlns:a16="http://schemas.microsoft.com/office/drawing/2014/main" id="{C485EC2C-60D3-47DD-B20E-01264FC672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667" y="1319094"/>
            <a:ext cx="11366666" cy="5371802"/>
          </a:xfrm>
          <a:prstGeom prst="rect">
            <a:avLst/>
          </a:prstGeom>
          <a:noFill/>
          <a:extLst>
            <a:ext uri="{909E8E84-426E-40DD-AFC4-6F175D3DCCD1}">
              <a14:hiddenFill xmlns:a14="http://schemas.microsoft.com/office/drawing/2010/main">
                <a:solidFill>
                  <a:srgbClr val="FFFFFF"/>
                </a:solidFill>
              </a14:hiddenFill>
            </a:ext>
          </a:extLst>
        </p:spPr>
      </p:pic>
      <p:pic>
        <p:nvPicPr>
          <p:cNvPr id="4" name="Audio 3">
            <a:hlinkClick r:id="" action="ppaction://media"/>
            <a:extLst>
              <a:ext uri="{FF2B5EF4-FFF2-40B4-BE49-F238E27FC236}">
                <a16:creationId xmlns:a16="http://schemas.microsoft.com/office/drawing/2014/main" id="{962BCD66-D75D-4C6F-AF50-47A53A528ED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488939075"/>
      </p:ext>
    </p:extLst>
  </p:cSld>
  <p:clrMapOvr>
    <a:masterClrMapping/>
  </p:clrMapOvr>
  <mc:AlternateContent xmlns:mc="http://schemas.openxmlformats.org/markup-compatibility/2006" xmlns:p14="http://schemas.microsoft.com/office/powerpoint/2010/main">
    <mc:Choice Requires="p14">
      <p:transition spd="slow" p14:dur="2000" advTm="50050"/>
    </mc:Choice>
    <mc:Fallback xmlns="">
      <p:transition spd="slow" advTm="500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241302C1-2072-4EEF-819D-EF2E1770CF7D}"/>
              </a:ext>
            </a:extLst>
          </p:cNvPr>
          <p:cNvSpPr>
            <a:spLocks noGrp="1"/>
          </p:cNvSpPr>
          <p:nvPr>
            <p:ph type="title"/>
          </p:nvPr>
        </p:nvSpPr>
        <p:spPr>
          <a:xfrm>
            <a:off x="469418" y="264860"/>
            <a:ext cx="6751572" cy="1095506"/>
          </a:xfrm>
        </p:spPr>
        <p:txBody>
          <a:bodyPr lIns="0" tIns="0" rIns="0" bIns="0" anchor="t" anchorCtr="0">
            <a:noAutofit/>
          </a:bodyPr>
          <a:lstStyle/>
          <a:p>
            <a:pPr>
              <a:lnSpc>
                <a:spcPct val="107000"/>
              </a:lnSpc>
              <a:spcAft>
                <a:spcPts val="800"/>
              </a:spcAft>
            </a:pPr>
            <a: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t>University</a:t>
            </a: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br>
              <a:rPr lang="en-GB" sz="5400" b="1">
                <a:solidFill>
                  <a:schemeClr val="tx1">
                    <a:lumMod val="65000"/>
                    <a:lumOff val="35000"/>
                  </a:schemeClr>
                </a:solidFill>
                <a:latin typeface="Calibri" panose="020F0502020204030204" pitchFamily="34" charset="0"/>
                <a:ea typeface="Calibri" panose="020F0502020204030204" pitchFamily="34" charset="0"/>
                <a:cs typeface="Times New Roman" panose="02020603050405020304" pitchFamily="18" charset="0"/>
              </a:rPr>
            </a:br>
            <a:endParaRPr lang="en-GB" sz="5400" b="1">
              <a:solidFill>
                <a:schemeClr val="tx1">
                  <a:lumMod val="65000"/>
                  <a:lumOff val="35000"/>
                </a:schemeClr>
              </a:solidFill>
              <a:latin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64AE30AE-9127-4EAF-B2B9-DF00C5CC19BA}"/>
              </a:ext>
            </a:extLst>
          </p:cNvPr>
          <p:cNvCxnSpPr>
            <a:cxnSpLocks/>
          </p:cNvCxnSpPr>
          <p:nvPr/>
        </p:nvCxnSpPr>
        <p:spPr>
          <a:xfrm>
            <a:off x="469418" y="1255631"/>
            <a:ext cx="5820546" cy="0"/>
          </a:xfrm>
          <a:prstGeom prst="line">
            <a:avLst/>
          </a:prstGeom>
          <a:ln w="9525">
            <a:solidFill>
              <a:srgbClr val="CE303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D1F2F9D-466C-4730-A503-2D7C8B8D60A4}"/>
              </a:ext>
            </a:extLst>
          </p:cNvPr>
          <p:cNvSpPr txBox="1"/>
          <p:nvPr/>
        </p:nvSpPr>
        <p:spPr>
          <a:xfrm>
            <a:off x="299260" y="1360366"/>
            <a:ext cx="6711142" cy="6024726"/>
          </a:xfrm>
          <a:prstGeom prst="rect">
            <a:avLst/>
          </a:prstGeom>
          <a:noFill/>
        </p:spPr>
        <p:txBody>
          <a:bodyPr wrap="square" rtlCol="0">
            <a:spAutoFit/>
          </a:bodyPr>
          <a:lstStyle/>
          <a:p>
            <a:r>
              <a:rPr lang="en-GB" sz="2600">
                <a:solidFill>
                  <a:schemeClr val="tx1">
                    <a:lumMod val="65000"/>
                    <a:lumOff val="35000"/>
                  </a:schemeClr>
                </a:solidFill>
              </a:rPr>
              <a:t>University is still a popular choice for school leavers. </a:t>
            </a:r>
            <a:r>
              <a:rPr lang="en-GB" sz="2600" b="1" i="0">
                <a:solidFill>
                  <a:schemeClr val="tx1">
                    <a:lumMod val="65000"/>
                    <a:lumOff val="35000"/>
                  </a:schemeClr>
                </a:solidFill>
                <a:effectLst/>
              </a:rPr>
              <a:t>37.9% of students went onto to start full time undergraduate courses</a:t>
            </a:r>
            <a:r>
              <a:rPr lang="en-GB" sz="2600" b="0" i="0">
                <a:solidFill>
                  <a:schemeClr val="tx1">
                    <a:lumMod val="65000"/>
                    <a:lumOff val="35000"/>
                  </a:schemeClr>
                </a:solidFill>
                <a:effectLst/>
              </a:rPr>
              <a:t> - here’s some facts: </a:t>
            </a:r>
          </a:p>
          <a:p>
            <a:endParaRPr lang="en-GB" sz="900" b="0" i="0">
              <a:solidFill>
                <a:schemeClr val="tx1">
                  <a:lumMod val="65000"/>
                  <a:lumOff val="35000"/>
                </a:schemeClr>
              </a:solidFill>
              <a:effectLst/>
            </a:endParaRPr>
          </a:p>
          <a:p>
            <a:endParaRPr lang="en-GB" sz="800">
              <a:solidFill>
                <a:schemeClr val="tx1">
                  <a:lumMod val="65000"/>
                  <a:lumOff val="35000"/>
                </a:schemeClr>
              </a:solidFill>
            </a:endParaRPr>
          </a:p>
          <a:p>
            <a:pPr marL="457200" indent="-457200">
              <a:buFont typeface="Arial" panose="020B0604020202020204" pitchFamily="34" charset="0"/>
              <a:buChar char="•"/>
            </a:pPr>
            <a:r>
              <a:rPr lang="en-GB" sz="2600">
                <a:solidFill>
                  <a:schemeClr val="tx1">
                    <a:lumMod val="65000"/>
                    <a:lumOff val="35000"/>
                  </a:schemeClr>
                </a:solidFill>
              </a:rPr>
              <a:t>Three to four year course (this may vary depending on your chosen field)</a:t>
            </a:r>
            <a:endParaRPr lang="en-GB" sz="2600" b="0" i="0">
              <a:solidFill>
                <a:schemeClr val="tx1">
                  <a:lumMod val="65000"/>
                  <a:lumOff val="35000"/>
                </a:schemeClr>
              </a:solidFill>
              <a:effectLst/>
            </a:endParaRPr>
          </a:p>
          <a:p>
            <a:pPr marL="457200" indent="-457200">
              <a:buFont typeface="Arial" panose="020B0604020202020204" pitchFamily="34" charset="0"/>
              <a:buChar char="•"/>
            </a:pPr>
            <a:r>
              <a:rPr lang="en-GB" sz="2600">
                <a:solidFill>
                  <a:schemeClr val="tx1">
                    <a:lumMod val="65000"/>
                    <a:lumOff val="35000"/>
                  </a:schemeClr>
                </a:solidFill>
              </a:rPr>
              <a:t>Unpaid</a:t>
            </a:r>
          </a:p>
          <a:p>
            <a:pPr marL="457200" indent="-457200">
              <a:buFont typeface="Arial" panose="020B0604020202020204" pitchFamily="34" charset="0"/>
              <a:buChar char="•"/>
            </a:pPr>
            <a:r>
              <a:rPr lang="en-GB" sz="2600" b="0" i="0">
                <a:solidFill>
                  <a:schemeClr val="tx1">
                    <a:lumMod val="65000"/>
                    <a:lumOff val="35000"/>
                  </a:schemeClr>
                </a:solidFill>
                <a:effectLst/>
              </a:rPr>
              <a:t>Focuses on specific subject area(s)</a:t>
            </a:r>
          </a:p>
          <a:p>
            <a:pPr marL="457200" indent="-457200">
              <a:buFont typeface="Arial" panose="020B0604020202020204" pitchFamily="34" charset="0"/>
              <a:buChar char="•"/>
            </a:pPr>
            <a:r>
              <a:rPr lang="en-GB" sz="2600">
                <a:solidFill>
                  <a:schemeClr val="tx1">
                    <a:lumMod val="65000"/>
                    <a:lumOff val="35000"/>
                  </a:schemeClr>
                </a:solidFill>
              </a:rPr>
              <a:t>Formal Qualification</a:t>
            </a:r>
          </a:p>
          <a:p>
            <a:pPr marL="457200" indent="-457200">
              <a:buFont typeface="Arial" panose="020B0604020202020204" pitchFamily="34" charset="0"/>
              <a:buChar char="•"/>
            </a:pPr>
            <a:r>
              <a:rPr lang="en-GB" sz="2600" b="0" i="0">
                <a:solidFill>
                  <a:schemeClr val="tx1">
                    <a:lumMod val="65000"/>
                    <a:lumOff val="35000"/>
                  </a:schemeClr>
                </a:solidFill>
                <a:effectLst/>
              </a:rPr>
              <a:t>Some fields require university qualifications, such as Medicine, Dentistry and Veterinary</a:t>
            </a:r>
            <a:r>
              <a:rPr lang="en-GB" sz="2600">
                <a:solidFill>
                  <a:schemeClr val="tx1">
                    <a:lumMod val="65000"/>
                    <a:lumOff val="35000"/>
                  </a:schemeClr>
                </a:solidFill>
              </a:rPr>
              <a:t> Science</a:t>
            </a:r>
            <a:endParaRPr lang="en-GB" sz="2800" b="0" i="0">
              <a:solidFill>
                <a:schemeClr val="tx1">
                  <a:lumMod val="65000"/>
                  <a:lumOff val="35000"/>
                </a:schemeClr>
              </a:solidFill>
              <a:effectLst/>
              <a:latin typeface="MinimalMonoRegular"/>
            </a:endParaRPr>
          </a:p>
          <a:p>
            <a:endParaRPr lang="en-GB" sz="2600">
              <a:solidFill>
                <a:schemeClr val="tx1">
                  <a:lumMod val="65000"/>
                  <a:lumOff val="35000"/>
                </a:schemeClr>
              </a:solidFill>
            </a:endParaRPr>
          </a:p>
          <a:p>
            <a:endParaRPr lang="en-GB" sz="1050">
              <a:solidFill>
                <a:schemeClr val="tx1">
                  <a:lumMod val="65000"/>
                  <a:lumOff val="35000"/>
                </a:schemeClr>
              </a:solidFill>
            </a:endParaRPr>
          </a:p>
          <a:p>
            <a:endParaRPr lang="en-GB" sz="2000">
              <a:solidFill>
                <a:schemeClr val="bg2">
                  <a:lumMod val="50000"/>
                </a:schemeClr>
              </a:solidFill>
            </a:endParaRPr>
          </a:p>
        </p:txBody>
      </p:sp>
      <p:sp>
        <p:nvSpPr>
          <p:cNvPr id="2" name="Rectangle: Rounded Corners 1">
            <a:extLst>
              <a:ext uri="{FF2B5EF4-FFF2-40B4-BE49-F238E27FC236}">
                <a16:creationId xmlns:a16="http://schemas.microsoft.com/office/drawing/2014/main" id="{CFC3E246-2F0F-442C-8D35-C6B50C1ED64D}"/>
              </a:ext>
            </a:extLst>
          </p:cNvPr>
          <p:cNvSpPr/>
          <p:nvPr/>
        </p:nvSpPr>
        <p:spPr>
          <a:xfrm>
            <a:off x="7315198" y="442404"/>
            <a:ext cx="4533207" cy="126907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a:t>T Levels</a:t>
            </a:r>
          </a:p>
        </p:txBody>
      </p:sp>
      <p:sp>
        <p:nvSpPr>
          <p:cNvPr id="8" name="Rectangle: Rounded Corners 7">
            <a:extLst>
              <a:ext uri="{FF2B5EF4-FFF2-40B4-BE49-F238E27FC236}">
                <a16:creationId xmlns:a16="http://schemas.microsoft.com/office/drawing/2014/main" id="{3B0C85AB-60D9-4B5A-8C66-7491DEDA3EC5}"/>
              </a:ext>
            </a:extLst>
          </p:cNvPr>
          <p:cNvSpPr/>
          <p:nvPr/>
        </p:nvSpPr>
        <p:spPr>
          <a:xfrm>
            <a:off x="7315199" y="1976899"/>
            <a:ext cx="4533207" cy="126907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Apprenticeships</a:t>
            </a:r>
          </a:p>
        </p:txBody>
      </p:sp>
      <p:sp>
        <p:nvSpPr>
          <p:cNvPr id="9" name="Rectangle: Rounded Corners 8">
            <a:extLst>
              <a:ext uri="{FF2B5EF4-FFF2-40B4-BE49-F238E27FC236}">
                <a16:creationId xmlns:a16="http://schemas.microsoft.com/office/drawing/2014/main" id="{BA31B450-36ED-4ACB-8926-8E131CA3AA70}"/>
              </a:ext>
            </a:extLst>
          </p:cNvPr>
          <p:cNvSpPr/>
          <p:nvPr/>
        </p:nvSpPr>
        <p:spPr>
          <a:xfrm>
            <a:off x="7315199" y="3582496"/>
            <a:ext cx="4533207" cy="126907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University</a:t>
            </a:r>
          </a:p>
        </p:txBody>
      </p:sp>
      <p:sp>
        <p:nvSpPr>
          <p:cNvPr id="11" name="Rectangle: Rounded Corners 10">
            <a:extLst>
              <a:ext uri="{FF2B5EF4-FFF2-40B4-BE49-F238E27FC236}">
                <a16:creationId xmlns:a16="http://schemas.microsoft.com/office/drawing/2014/main" id="{C95A2978-BE89-44D3-A167-BD9A8D578328}"/>
              </a:ext>
            </a:extLst>
          </p:cNvPr>
          <p:cNvSpPr/>
          <p:nvPr/>
        </p:nvSpPr>
        <p:spPr>
          <a:xfrm>
            <a:off x="7315199" y="5146524"/>
            <a:ext cx="4533207" cy="126907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Employment</a:t>
            </a:r>
          </a:p>
        </p:txBody>
      </p:sp>
      <p:sp>
        <p:nvSpPr>
          <p:cNvPr id="10" name="Rectangle: Rounded Corners 9">
            <a:extLst>
              <a:ext uri="{FF2B5EF4-FFF2-40B4-BE49-F238E27FC236}">
                <a16:creationId xmlns:a16="http://schemas.microsoft.com/office/drawing/2014/main" id="{06C3FCAA-BBCE-4567-A356-F91995705421}"/>
              </a:ext>
            </a:extLst>
          </p:cNvPr>
          <p:cNvSpPr/>
          <p:nvPr/>
        </p:nvSpPr>
        <p:spPr>
          <a:xfrm>
            <a:off x="7315197" y="3582496"/>
            <a:ext cx="4533207" cy="1269072"/>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a:t>University</a:t>
            </a:r>
          </a:p>
        </p:txBody>
      </p:sp>
      <p:pic>
        <p:nvPicPr>
          <p:cNvPr id="4" name="Audio 3">
            <a:hlinkClick r:id="" action="ppaction://media"/>
            <a:extLst>
              <a:ext uri="{FF2B5EF4-FFF2-40B4-BE49-F238E27FC236}">
                <a16:creationId xmlns:a16="http://schemas.microsoft.com/office/drawing/2014/main" id="{528D64C5-0343-4321-BDF2-EE5C5B9CA22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364768126"/>
      </p:ext>
    </p:extLst>
  </p:cSld>
  <p:clrMapOvr>
    <a:masterClrMapping/>
  </p:clrMapOvr>
  <mc:AlternateContent xmlns:mc="http://schemas.openxmlformats.org/markup-compatibility/2006" xmlns:p14="http://schemas.microsoft.com/office/powerpoint/2010/main">
    <mc:Choice Requires="p14">
      <p:transition spd="slow" p14:dur="2000" advTm="26852"/>
    </mc:Choice>
    <mc:Fallback xmlns="">
      <p:transition spd="slow" advTm="268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710c4c4b-0ff3-4d72-9cdc-287877505d8e">
      <UserInfo>
        <DisplayName>Dan Mitchell (Studio)</DisplayName>
        <AccountId>14</AccountId>
        <AccountType/>
      </UserInfo>
    </SharedWithUsers>
    <MediaLengthInSeconds xmlns="7218ad16-de15-428a-87b3-85f4880bfda7" xsi:nil="true"/>
    <TaxCatchAll xmlns="710c4c4b-0ff3-4d72-9cdc-287877505d8e" xsi:nil="true"/>
    <lcf76f155ced4ddcb4097134ff3c332f xmlns="7218ad16-de15-428a-87b3-85f4880bfda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951CD1C3F460845A0D09EEAF2B63868" ma:contentTypeVersion="16" ma:contentTypeDescription="Create a new document." ma:contentTypeScope="" ma:versionID="608a75de50e724439d1d93909974b4c0">
  <xsd:schema xmlns:xsd="http://www.w3.org/2001/XMLSchema" xmlns:xs="http://www.w3.org/2001/XMLSchema" xmlns:p="http://schemas.microsoft.com/office/2006/metadata/properties" xmlns:ns2="7218ad16-de15-428a-87b3-85f4880bfda7" xmlns:ns3="710c4c4b-0ff3-4d72-9cdc-287877505d8e" targetNamespace="http://schemas.microsoft.com/office/2006/metadata/properties" ma:root="true" ma:fieldsID="1c59dd58a41b70ccdfcbf8cf3beb9437" ns2:_="" ns3:_="">
    <xsd:import namespace="7218ad16-de15-428a-87b3-85f4880bfda7"/>
    <xsd:import namespace="710c4c4b-0ff3-4d72-9cdc-287877505d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18ad16-de15-428a-87b3-85f4880bfd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0dd41fc-137c-40a2-b0ca-630280abef2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10c4c4b-0ff3-4d72-9cdc-287877505d8e"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1464681-19ec-4ce0-a0e4-89857124d1f7}" ma:internalName="TaxCatchAll" ma:showField="CatchAllData" ma:web="710c4c4b-0ff3-4d72-9cdc-287877505d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2EB15C-9011-4765-A37D-0E5372B3A8AA}">
  <ds:schemaRefs>
    <ds:schemaRef ds:uri="http://schemas.microsoft.com/sharepoint/v3/contenttype/forms"/>
  </ds:schemaRefs>
</ds:datastoreItem>
</file>

<file path=customXml/itemProps2.xml><?xml version="1.0" encoding="utf-8"?>
<ds:datastoreItem xmlns:ds="http://schemas.openxmlformats.org/officeDocument/2006/customXml" ds:itemID="{160B297E-9F86-4432-9C55-6DC50FCFAD81}">
  <ds:schemaRefs>
    <ds:schemaRef ds:uri="http://schemas.microsoft.com/office/infopath/2007/PartnerControls"/>
    <ds:schemaRef ds:uri="http://purl.org/dc/dcmitype/"/>
    <ds:schemaRef ds:uri="http://schemas.microsoft.com/office/2006/documentManagement/types"/>
    <ds:schemaRef ds:uri="http://purl.org/dc/elements/1.1/"/>
    <ds:schemaRef ds:uri="710c4c4b-0ff3-4d72-9cdc-287877505d8e"/>
    <ds:schemaRef ds:uri="7218ad16-de15-428a-87b3-85f4880bfda7"/>
    <ds:schemaRef ds:uri="http://purl.org/dc/terms/"/>
    <ds:schemaRef ds:uri="http://schemas.microsoft.com/office/2006/metadata/propertie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BC58566-5414-4838-9B1D-7C44BA5A42D0}">
  <ds:schemaRefs>
    <ds:schemaRef ds:uri="710c4c4b-0ff3-4d72-9cdc-287877505d8e"/>
    <ds:schemaRef ds:uri="7218ad16-de15-428a-87b3-85f4880bfda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51</TotalTime>
  <Words>1467</Words>
  <Application>Microsoft Office PowerPoint</Application>
  <PresentationFormat>Widescreen</PresentationFormat>
  <Paragraphs>214</Paragraphs>
  <Slides>19</Slides>
  <Notes>6</Notes>
  <HiddenSlides>0</HiddenSlides>
  <MMClips>19</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The World Of Work</vt:lpstr>
      <vt:lpstr>Your Career Aspirations  </vt:lpstr>
      <vt:lpstr>Your Career Aspirations  </vt:lpstr>
      <vt:lpstr>Your Career Aspirations  </vt:lpstr>
      <vt:lpstr>Different Routes  </vt:lpstr>
      <vt:lpstr>Apprenticeships  </vt:lpstr>
      <vt:lpstr>Apprenticeships  </vt:lpstr>
      <vt:lpstr>University  </vt:lpstr>
      <vt:lpstr>The World of Work  </vt:lpstr>
      <vt:lpstr> </vt:lpstr>
      <vt:lpstr> </vt:lpstr>
      <vt:lpstr> </vt:lpstr>
      <vt:lpstr> </vt:lpstr>
      <vt:lpstr> </vt:lpstr>
      <vt:lpstr> </vt:lpstr>
      <vt:lpstr>Key Take-Aways  </vt:lpstr>
      <vt:lpstr>Your Next Steps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Heather McCann</dc:creator>
  <cp:lastModifiedBy>Ellie Jackson</cp:lastModifiedBy>
  <cp:revision>120</cp:revision>
  <dcterms:created xsi:type="dcterms:W3CDTF">2021-09-21T10:10:08Z</dcterms:created>
  <dcterms:modified xsi:type="dcterms:W3CDTF">2023-02-09T10:53:46Z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158913100.000000</vt:lpwstr>
  </property>
  <property fmtid="{D5CDD505-2E9C-101B-9397-08002B2CF9AE}" pid="3" name="xd_Signature">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ContentTypeId">
    <vt:lpwstr>0x0101006951CD1C3F460845A0D09EEAF2B63868</vt:lpwstr>
  </property>
  <property fmtid="{D5CDD505-2E9C-101B-9397-08002B2CF9AE}" pid="10" name="MediaServiceImageTags">
    <vt:lpwstr/>
  </property>
</Properties>
</file>